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728" r:id="rId2"/>
    <p:sldMasterId id="2147483750" r:id="rId3"/>
  </p:sldMasterIdLst>
  <p:notesMasterIdLst>
    <p:notesMasterId r:id="rId52"/>
  </p:notesMasterIdLst>
  <p:handoutMasterIdLst>
    <p:handoutMasterId r:id="rId53"/>
  </p:handoutMasterIdLst>
  <p:sldIdLst>
    <p:sldId id="337" r:id="rId4"/>
    <p:sldId id="568" r:id="rId5"/>
    <p:sldId id="570" r:id="rId6"/>
    <p:sldId id="453" r:id="rId7"/>
    <p:sldId id="539" r:id="rId8"/>
    <p:sldId id="558" r:id="rId9"/>
    <p:sldId id="562" r:id="rId10"/>
    <p:sldId id="559" r:id="rId11"/>
    <p:sldId id="560" r:id="rId12"/>
    <p:sldId id="563" r:id="rId13"/>
    <p:sldId id="564" r:id="rId14"/>
    <p:sldId id="531" r:id="rId15"/>
    <p:sldId id="532" r:id="rId16"/>
    <p:sldId id="533" r:id="rId17"/>
    <p:sldId id="534" r:id="rId18"/>
    <p:sldId id="535" r:id="rId19"/>
    <p:sldId id="454" r:id="rId20"/>
    <p:sldId id="542" r:id="rId21"/>
    <p:sldId id="566" r:id="rId22"/>
    <p:sldId id="472" r:id="rId23"/>
    <p:sldId id="473" r:id="rId24"/>
    <p:sldId id="474" r:id="rId25"/>
    <p:sldId id="475" r:id="rId26"/>
    <p:sldId id="476" r:id="rId27"/>
    <p:sldId id="501" r:id="rId28"/>
    <p:sldId id="571" r:id="rId29"/>
    <p:sldId id="481" r:id="rId30"/>
    <p:sldId id="482" r:id="rId31"/>
    <p:sldId id="483" r:id="rId32"/>
    <p:sldId id="487" r:id="rId33"/>
    <p:sldId id="490" r:id="rId34"/>
    <p:sldId id="491" r:id="rId35"/>
    <p:sldId id="492" r:id="rId36"/>
    <p:sldId id="493" r:id="rId37"/>
    <p:sldId id="500" r:id="rId38"/>
    <p:sldId id="495" r:id="rId39"/>
    <p:sldId id="496" r:id="rId40"/>
    <p:sldId id="497" r:id="rId41"/>
    <p:sldId id="565" r:id="rId42"/>
    <p:sldId id="511" r:id="rId43"/>
    <p:sldId id="554" r:id="rId44"/>
    <p:sldId id="549" r:id="rId45"/>
    <p:sldId id="528" r:id="rId46"/>
    <p:sldId id="518" r:id="rId47"/>
    <p:sldId id="567" r:id="rId48"/>
    <p:sldId id="547" r:id="rId49"/>
    <p:sldId id="522" r:id="rId50"/>
    <p:sldId id="510" r:id="rId5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6600"/>
    <a:srgbClr val="FF0000"/>
    <a:srgbClr val="003399"/>
    <a:srgbClr val="33CCFF"/>
    <a:srgbClr val="009900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1" autoAdjust="0"/>
    <p:restoredTop sz="92430" autoAdjust="0"/>
  </p:normalViewPr>
  <p:slideViewPr>
    <p:cSldViewPr>
      <p:cViewPr varScale="1">
        <p:scale>
          <a:sx n="93" d="100"/>
          <a:sy n="93" d="100"/>
        </p:scale>
        <p:origin x="57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436"/>
    </p:cViewPr>
  </p:sorterViewPr>
  <p:notesViewPr>
    <p:cSldViewPr>
      <p:cViewPr varScale="1">
        <p:scale>
          <a:sx n="60" d="100"/>
          <a:sy n="60" d="100"/>
        </p:scale>
        <p:origin x="-17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filer1.bordeaux.cemagref.fr\Redirect$\Xavier.Chevillot\Mes%20documents\THESE\a_Model_ECOPATH\indices_ENA_Gironde_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filer1.bordeaux.cemagref.fr\Redirect$\Xavier.Chevillot\Mes%20documents\THESE\a_Model_ECOPATH\indices_ENA_Gironde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fr-FR" sz="1600" dirty="0" smtClean="0"/>
              <a:t>Biomasses</a:t>
            </a:r>
            <a:endParaRPr lang="fr-FR" sz="1600" dirty="0"/>
          </a:p>
        </c:rich>
      </c:tx>
      <c:layout>
        <c:manualLayout>
          <c:xMode val="edge"/>
          <c:yMode val="edge"/>
          <c:x val="0.42313572054807952"/>
          <c:y val="3.7339041181804148E-3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715464904535035E-2"/>
          <c:y val="0.14647373265293545"/>
          <c:w val="0.79684017810133423"/>
          <c:h val="0.42721936072551037"/>
        </c:manualLayout>
      </c:layout>
      <c:barChart>
        <c:barDir val="col"/>
        <c:grouping val="clustered"/>
        <c:varyColors val="0"/>
        <c:ser>
          <c:idx val="0"/>
          <c:order val="0"/>
          <c:tx>
            <c:v>1985-1988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Feuil1!$J$2:$J$9</c:f>
              <c:numCache>
                <c:formatCode>General</c:formatCode>
                <c:ptCount val="8"/>
                <c:pt idx="0">
                  <c:v>643</c:v>
                </c:pt>
                <c:pt idx="1">
                  <c:v>1030</c:v>
                </c:pt>
                <c:pt idx="2">
                  <c:v>367</c:v>
                </c:pt>
                <c:pt idx="3">
                  <c:v>963.43</c:v>
                </c:pt>
                <c:pt idx="4">
                  <c:v>74.8</c:v>
                </c:pt>
                <c:pt idx="5">
                  <c:v>82.5</c:v>
                </c:pt>
                <c:pt idx="6">
                  <c:v>165</c:v>
                </c:pt>
                <c:pt idx="7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1-42A8-88AB-2857FEFD2D64}"/>
            </c:ext>
          </c:extLst>
        </c:ser>
        <c:ser>
          <c:idx val="1"/>
          <c:order val="1"/>
          <c:tx>
            <c:v>1989-2002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Feuil1!$L$2:$L$9</c:f>
              <c:numCache>
                <c:formatCode>General</c:formatCode>
                <c:ptCount val="8"/>
                <c:pt idx="0">
                  <c:v>643</c:v>
                </c:pt>
                <c:pt idx="1">
                  <c:v>1030.53</c:v>
                </c:pt>
                <c:pt idx="2">
                  <c:v>342.7</c:v>
                </c:pt>
                <c:pt idx="3">
                  <c:v>491</c:v>
                </c:pt>
                <c:pt idx="4">
                  <c:v>74.8</c:v>
                </c:pt>
                <c:pt idx="5">
                  <c:v>73.150000000000006</c:v>
                </c:pt>
                <c:pt idx="6">
                  <c:v>146</c:v>
                </c:pt>
                <c:pt idx="7">
                  <c:v>257.5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1-42A8-88AB-2857FEFD2D64}"/>
            </c:ext>
          </c:extLst>
        </c:ser>
        <c:ser>
          <c:idx val="2"/>
          <c:order val="2"/>
          <c:tx>
            <c:v>2003-2014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Feuil1!$N$2:$N$9</c:f>
              <c:numCache>
                <c:formatCode>General</c:formatCode>
                <c:ptCount val="8"/>
                <c:pt idx="0">
                  <c:v>643</c:v>
                </c:pt>
                <c:pt idx="1">
                  <c:v>1030.53</c:v>
                </c:pt>
                <c:pt idx="2">
                  <c:v>169</c:v>
                </c:pt>
                <c:pt idx="3">
                  <c:v>16.95</c:v>
                </c:pt>
                <c:pt idx="4">
                  <c:v>74.8</c:v>
                </c:pt>
                <c:pt idx="5">
                  <c:v>107.8</c:v>
                </c:pt>
                <c:pt idx="6">
                  <c:v>215.6</c:v>
                </c:pt>
                <c:pt idx="7">
                  <c:v>247.98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71-42A8-88AB-2857FEFD2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223936"/>
        <c:axId val="115238016"/>
      </c:barChart>
      <c:catAx>
        <c:axId val="115223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238016"/>
        <c:crossesAt val="-2"/>
        <c:auto val="1"/>
        <c:lblAlgn val="ctr"/>
        <c:lblOffset val="100"/>
        <c:noMultiLvlLbl val="0"/>
      </c:catAx>
      <c:valAx>
        <c:axId val="115238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fr-FR"/>
          </a:p>
        </c:txPr>
        <c:crossAx val="1152239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493285009998942"/>
          <c:y val="3.6239700965125743E-2"/>
          <c:w val="0.15506714990001064"/>
          <c:h val="0.33979647422687803"/>
        </c:manualLayout>
      </c:layout>
      <c:overlay val="0"/>
      <c:txPr>
        <a:bodyPr/>
        <a:lstStyle/>
        <a:p>
          <a:pPr>
            <a:defRPr sz="14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0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595278729427669E-2"/>
          <c:y val="0.16540864624810403"/>
          <c:w val="0.90117659015561824"/>
          <c:h val="0.37223077304016239"/>
        </c:manualLayout>
      </c:layout>
      <c:barChart>
        <c:barDir val="col"/>
        <c:grouping val="clustered"/>
        <c:varyColors val="0"/>
        <c:ser>
          <c:idx val="0"/>
          <c:order val="0"/>
          <c:tx>
            <c:v>1985-1988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Feuil1!$J$10:$J$29</c:f>
              <c:numCache>
                <c:formatCode>General</c:formatCode>
                <c:ptCount val="20"/>
                <c:pt idx="0">
                  <c:v>17.559999999999999</c:v>
                </c:pt>
                <c:pt idx="1">
                  <c:v>5.7</c:v>
                </c:pt>
                <c:pt idx="2">
                  <c:v>24.5</c:v>
                </c:pt>
                <c:pt idx="3">
                  <c:v>4.0199999999999996</c:v>
                </c:pt>
                <c:pt idx="4">
                  <c:v>3.06</c:v>
                </c:pt>
                <c:pt idx="5">
                  <c:v>1.7</c:v>
                </c:pt>
                <c:pt idx="6">
                  <c:v>6.7</c:v>
                </c:pt>
                <c:pt idx="7">
                  <c:v>3.5</c:v>
                </c:pt>
                <c:pt idx="8">
                  <c:v>0.9</c:v>
                </c:pt>
                <c:pt idx="9">
                  <c:v>7.3</c:v>
                </c:pt>
                <c:pt idx="10">
                  <c:v>3.28</c:v>
                </c:pt>
                <c:pt idx="11">
                  <c:v>3.48</c:v>
                </c:pt>
                <c:pt idx="12">
                  <c:v>8.3000000000000007</c:v>
                </c:pt>
                <c:pt idx="13">
                  <c:v>0.16</c:v>
                </c:pt>
                <c:pt idx="14">
                  <c:v>1.68</c:v>
                </c:pt>
                <c:pt idx="15">
                  <c:v>2.2000000000000002</c:v>
                </c:pt>
                <c:pt idx="16">
                  <c:v>0.28999999999999998</c:v>
                </c:pt>
                <c:pt idx="17">
                  <c:v>0.1</c:v>
                </c:pt>
                <c:pt idx="18" formatCode="0.00E+00">
                  <c:v>9.9999999999999995E-7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D8-4A9C-9F03-E6D161B5E978}"/>
            </c:ext>
          </c:extLst>
        </c:ser>
        <c:ser>
          <c:idx val="1"/>
          <c:order val="1"/>
          <c:tx>
            <c:v>1989-2002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Feuil1!$L$10:$L$29</c:f>
              <c:numCache>
                <c:formatCode>General</c:formatCode>
                <c:ptCount val="20"/>
                <c:pt idx="0">
                  <c:v>14.2</c:v>
                </c:pt>
                <c:pt idx="1">
                  <c:v>4.95</c:v>
                </c:pt>
                <c:pt idx="2">
                  <c:v>33.9</c:v>
                </c:pt>
                <c:pt idx="3">
                  <c:v>10.4</c:v>
                </c:pt>
                <c:pt idx="4">
                  <c:v>2.9</c:v>
                </c:pt>
                <c:pt idx="5">
                  <c:v>4.12</c:v>
                </c:pt>
                <c:pt idx="6">
                  <c:v>5.0999999999999996</c:v>
                </c:pt>
                <c:pt idx="7">
                  <c:v>7.32</c:v>
                </c:pt>
                <c:pt idx="8">
                  <c:v>50.7</c:v>
                </c:pt>
                <c:pt idx="9">
                  <c:v>8.84</c:v>
                </c:pt>
                <c:pt idx="10">
                  <c:v>3.01</c:v>
                </c:pt>
                <c:pt idx="11">
                  <c:v>2.41</c:v>
                </c:pt>
                <c:pt idx="12">
                  <c:v>6.9</c:v>
                </c:pt>
                <c:pt idx="13">
                  <c:v>0.65</c:v>
                </c:pt>
                <c:pt idx="14">
                  <c:v>0.78</c:v>
                </c:pt>
                <c:pt idx="15">
                  <c:v>2.4</c:v>
                </c:pt>
                <c:pt idx="16">
                  <c:v>0.28999999999999998</c:v>
                </c:pt>
                <c:pt idx="17">
                  <c:v>0.1</c:v>
                </c:pt>
                <c:pt idx="18">
                  <c:v>1.71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D8-4A9C-9F03-E6D161B5E978}"/>
            </c:ext>
          </c:extLst>
        </c:ser>
        <c:ser>
          <c:idx val="2"/>
          <c:order val="2"/>
          <c:tx>
            <c:v>2003-2014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Feuil1!$N$10:$N$29</c:f>
              <c:numCache>
                <c:formatCode>General</c:formatCode>
                <c:ptCount val="20"/>
                <c:pt idx="0">
                  <c:v>16.8</c:v>
                </c:pt>
                <c:pt idx="1">
                  <c:v>6.5</c:v>
                </c:pt>
                <c:pt idx="2">
                  <c:v>50.55</c:v>
                </c:pt>
                <c:pt idx="3">
                  <c:v>4.5999999999999996</c:v>
                </c:pt>
                <c:pt idx="4">
                  <c:v>2.88</c:v>
                </c:pt>
                <c:pt idx="5">
                  <c:v>2.2000000000000002</c:v>
                </c:pt>
                <c:pt idx="6">
                  <c:v>3.9</c:v>
                </c:pt>
                <c:pt idx="7">
                  <c:v>24.7</c:v>
                </c:pt>
                <c:pt idx="8">
                  <c:v>21.7</c:v>
                </c:pt>
                <c:pt idx="9">
                  <c:v>13.54</c:v>
                </c:pt>
                <c:pt idx="10">
                  <c:v>1.3</c:v>
                </c:pt>
                <c:pt idx="11">
                  <c:v>1.57</c:v>
                </c:pt>
                <c:pt idx="12">
                  <c:v>13.22</c:v>
                </c:pt>
                <c:pt idx="13">
                  <c:v>1.68</c:v>
                </c:pt>
                <c:pt idx="14">
                  <c:v>8.42</c:v>
                </c:pt>
                <c:pt idx="15">
                  <c:v>0.5</c:v>
                </c:pt>
                <c:pt idx="16">
                  <c:v>0.28999999999999998</c:v>
                </c:pt>
                <c:pt idx="17">
                  <c:v>3.2000000000000001E-2</c:v>
                </c:pt>
                <c:pt idx="18">
                  <c:v>1.7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D8-4A9C-9F03-E6D161B5E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544064"/>
        <c:axId val="115545600"/>
      </c:barChart>
      <c:catAx>
        <c:axId val="11554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545600"/>
        <c:crossesAt val="-2"/>
        <c:auto val="1"/>
        <c:lblAlgn val="ctr"/>
        <c:lblOffset val="100"/>
        <c:noMultiLvlLbl val="0"/>
      </c:catAx>
      <c:valAx>
        <c:axId val="115545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155440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787336938803825"/>
          <c:y val="9.5639479027385718E-2"/>
          <c:w val="0.15730928987432397"/>
          <c:h val="0.23401218243945923"/>
        </c:manualLayout>
      </c:layout>
      <c:overlay val="0"/>
      <c:txPr>
        <a:bodyPr/>
        <a:lstStyle/>
        <a:p>
          <a:pPr>
            <a:defRPr sz="14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000"/>
      </a:pPr>
      <a:endParaRPr lang="fr-F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9ED25FF-B22B-42DF-8A43-1F8155915738}" type="datetime1">
              <a:rPr lang="fr-FR"/>
              <a:pPr>
                <a:defRPr/>
              </a:pPr>
              <a:t>13/10/2020</a:t>
            </a:fld>
            <a:endParaRPr lang="fr-FR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8EACE47-6BE8-42B5-8AB5-3DF4C033184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610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051FBE7-73C5-4256-A5DD-0CF2013341C5}" type="datetime1">
              <a:rPr lang="fr-FR"/>
              <a:pPr>
                <a:defRPr/>
              </a:pPr>
              <a:t>13/10/2020</a:t>
            </a:fld>
            <a:endParaRPr lang="fr-FR" dirty="0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7B98F97-75A9-45C0-B709-D5C2A3E518C0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832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B98F97-75A9-45C0-B709-D5C2A3E518C0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6184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D8153-2753-4813-B76E-6643A7F40BB7}" type="slidenum">
              <a:rPr lang="fr-FR" smtClean="0">
                <a:ea typeface="ＭＳ Ｐゴシック" pitchFamily="34" charset="-128"/>
              </a:rPr>
              <a:pPr/>
              <a:t>32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217DB-8F4C-4326-BD21-90BA8FCDB159}" type="slidenum">
              <a:rPr lang="fr-FR" smtClean="0">
                <a:ea typeface="ＭＳ Ｐゴシック" pitchFamily="34" charset="-128"/>
              </a:rPr>
              <a:pPr/>
              <a:t>33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A589D4-8A8A-4D4B-94C5-B148A36D1FFA}" type="slidenum">
              <a:rPr lang="fr-FR" smtClean="0">
                <a:ea typeface="ＭＳ Ｐゴシック" pitchFamily="34" charset="-128"/>
              </a:rPr>
              <a:pPr/>
              <a:t>34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4328A1-9EA0-4B49-B2F6-AB79722C8130}" type="slidenum">
              <a:rPr lang="fr-FR" smtClean="0">
                <a:ea typeface="ＭＳ Ｐゴシック" pitchFamily="34" charset="-128"/>
              </a:rPr>
              <a:pPr/>
              <a:t>35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Schéma de la RS au sein d</a:t>
            </a:r>
            <a:r>
              <a:rPr lang="ja-JP" altLang="fr-FR" dirty="0" smtClean="0">
                <a:ea typeface="ＭＳ Ｐゴシック" pitchFamily="34" charset="-128"/>
              </a:rPr>
              <a:t>’</a:t>
            </a:r>
            <a:r>
              <a:rPr lang="fr-FR" altLang="ja-JP" dirty="0" smtClean="0">
                <a:ea typeface="ＭＳ Ｐゴシック" pitchFamily="34" charset="-128"/>
              </a:rPr>
              <a:t>un estuaire</a:t>
            </a:r>
            <a:endParaRPr lang="fr-FR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B98F97-75A9-45C0-B709-D5C2A3E518C0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7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w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w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imm004"/>
          <p:cNvPicPr>
            <a:picLocks noChangeAspect="1" noChangeArrowheads="1"/>
          </p:cNvPicPr>
          <p:nvPr/>
        </p:nvPicPr>
        <p:blipFill>
          <a:blip r:embed="rId2">
            <a:lum bright="50000" contrast="-70000"/>
          </a:blip>
          <a:srcRect l="47244" r="45276"/>
          <a:stretch>
            <a:fillRect/>
          </a:stretch>
        </p:blipFill>
        <p:spPr bwMode="auto">
          <a:xfrm>
            <a:off x="8459788" y="0"/>
            <a:ext cx="684212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316913" y="60213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920880" cy="749300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313" y="1340768"/>
            <a:ext cx="8207375" cy="5400600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  <a:lvl2pPr>
              <a:defRPr>
                <a:solidFill>
                  <a:srgbClr val="003399"/>
                </a:solidFill>
              </a:defRPr>
            </a:lvl2pPr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 txBox="1">
            <a:spLocks/>
          </p:cNvSpPr>
          <p:nvPr userDrawn="1"/>
        </p:nvSpPr>
        <p:spPr>
          <a:xfrm>
            <a:off x="8312150" y="107950"/>
            <a:ext cx="639763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r" defTabSz="914400" rtl="0" eaLnBrk="1" latinLnBrk="0" hangingPunct="1">
              <a:defRPr sz="1300" kern="1200">
                <a:solidFill>
                  <a:srgbClr val="083F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1D87553-50C1-4E08-B17C-DCED2ABDB752}" type="slidenum">
              <a:rPr lang="fr-FR" smtClean="0">
                <a:solidFill>
                  <a:srgbClr val="99CA3C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dirty="0">
              <a:solidFill>
                <a:srgbClr val="99CA3C"/>
              </a:solidFill>
            </a:endParaRPr>
          </a:p>
        </p:txBody>
      </p:sp>
      <p:pic>
        <p:nvPicPr>
          <p:cNvPr id="7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5192"/>
            <a:ext cx="476567" cy="4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texte 4"/>
          <p:cNvSpPr>
            <a:spLocks/>
          </p:cNvSpPr>
          <p:nvPr userDrawn="1"/>
        </p:nvSpPr>
        <p:spPr bwMode="auto">
          <a:xfrm>
            <a:off x="1084263" y="1057275"/>
            <a:ext cx="7683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200" dirty="0">
              <a:solidFill>
                <a:srgbClr val="003A80"/>
              </a:solidFill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080" y="370914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383080" y="804862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636473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1290226" y="1543573"/>
            <a:ext cx="7683375" cy="4724603"/>
          </a:xfrm>
        </p:spPr>
        <p:txBody>
          <a:bodyPr/>
          <a:lstStyle>
            <a:lvl1pPr marL="0" indent="0">
              <a:buNone/>
              <a:tabLst/>
              <a:defRPr lang="fr-FR" sz="18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636473"/>
                </a:solidFill>
                <a:latin typeface="Calibri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solidFill>
                  <a:srgbClr val="8FBD33"/>
                </a:solidFill>
                <a:latin typeface="Calibri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FBD33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11" name="Picture 18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079425" y="1730759"/>
            <a:ext cx="4797080" cy="133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45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 rot="5400000">
            <a:off x="160544" y="158193"/>
            <a:ext cx="958950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5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6188" y="6146488"/>
            <a:ext cx="483428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902" y="437307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467902" y="871255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747586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934720" y="1534160"/>
            <a:ext cx="8038881" cy="4734017"/>
          </a:xfrm>
        </p:spPr>
        <p:txBody>
          <a:bodyPr/>
          <a:lstStyle>
            <a:lvl1pPr marL="0" indent="0">
              <a:buNone/>
              <a:tabLst/>
              <a:defRPr lang="fr-FR" sz="1800" kern="1200" dirty="0" smtClean="0">
                <a:solidFill>
                  <a:srgbClr val="00B0F0"/>
                </a:solidFill>
                <a:latin typeface="Calibri Light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747586"/>
                </a:solidFill>
                <a:latin typeface="Calibri Light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latin typeface="Calibri Light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EE0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3866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2B2AAB-B6E8-4086-BF68-6FE4414EFDD6}" type="datetimeFigureOut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13/10/2020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30D39A5-83F8-46D9-A094-75993A08CE0F}" type="slidenum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680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36000" y="1654319"/>
            <a:ext cx="655242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3933056"/>
            <a:ext cx="4504294" cy="359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Cliquez pour ajouter auteur</a:t>
            </a:r>
            <a:endParaRPr lang="fr-FR" dirty="0"/>
          </a:p>
        </p:txBody>
      </p:sp>
      <p:sp>
        <p:nvSpPr>
          <p:cNvPr id="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779912" y="4293096"/>
            <a:ext cx="4504294" cy="377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Date JJ mois 20XX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658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Calibri Light" panose="020F0302020204030204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TITRE DOCUMENT DANS INSERTION PIED DE PAGE</a:t>
            </a:r>
            <a:endParaRPr lang="fr-FR" dirty="0">
              <a:ea typeface="+mn-ea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966738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 userDrawn="1"/>
        </p:nvCxnSpPr>
        <p:spPr>
          <a:xfrm>
            <a:off x="0" y="1052736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 userDrawn="1"/>
        </p:nvCxnSpPr>
        <p:spPr>
          <a:xfrm>
            <a:off x="0" y="1009737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820472" y="6492875"/>
            <a:ext cx="323528" cy="365125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000">
                <a:solidFill>
                  <a:srgbClr val="009EE0"/>
                </a:solidFill>
                <a:latin typeface="Arial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0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8784468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8748464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820472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3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4800" y="864001"/>
            <a:ext cx="4309688" cy="5373311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buClr>
                <a:schemeClr val="tx2"/>
              </a:buClr>
              <a:defRPr sz="1600"/>
            </a:lvl3pPr>
            <a:lvl4pPr marL="671400" indent="0">
              <a:buNone/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00670" y="1749574"/>
            <a:ext cx="3127314" cy="44877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3290400" cy="63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2570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6004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48064" y="1600200"/>
            <a:ext cx="35280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8" name="Imag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6784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numéro de diapositive 5"/>
          <p:cNvSpPr txBox="1">
            <a:spLocks/>
          </p:cNvSpPr>
          <p:nvPr userDrawn="1"/>
        </p:nvSpPr>
        <p:spPr>
          <a:xfrm>
            <a:off x="8210550" y="412750"/>
            <a:ext cx="639763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300">
                <a:solidFill>
                  <a:srgbClr val="009EE0"/>
                </a:solidFill>
                <a:latin typeface="Arial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3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7387200" cy="637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pic>
        <p:nvPicPr>
          <p:cNvPr id="1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75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408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938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m006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5225" cy="6120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964238"/>
            <a:ext cx="7461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Calibri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7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8313" y="692150"/>
            <a:ext cx="8280400" cy="4333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 Rounded MT Bold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rgbClr val="003A80"/>
                </a:solidFill>
                <a:ea typeface="+mn-ea"/>
              </a:rPr>
              <a:t>TITRE DOCUMENT DANS INSERTION PIED DE PAGE</a:t>
            </a:r>
          </a:p>
        </p:txBody>
      </p:sp>
    </p:spTree>
    <p:extLst>
      <p:ext uri="{BB962C8B-B14F-4D97-AF65-F5344CB8AC3E}">
        <p14:creationId xmlns:p14="http://schemas.microsoft.com/office/powerpoint/2010/main" val="139789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 txBox="1">
            <a:spLocks/>
          </p:cNvSpPr>
          <p:nvPr userDrawn="1"/>
        </p:nvSpPr>
        <p:spPr>
          <a:xfrm>
            <a:off x="8312150" y="107950"/>
            <a:ext cx="639763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r" defTabSz="914400" rtl="0" eaLnBrk="1" latinLnBrk="0" hangingPunct="1">
              <a:defRPr sz="1300" kern="1200">
                <a:solidFill>
                  <a:srgbClr val="083F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1D87553-50C1-4E08-B17C-DCED2ABDB752}" type="slidenum">
              <a:rPr lang="fr-FR" smtClean="0">
                <a:solidFill>
                  <a:srgbClr val="99CA3C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dirty="0">
              <a:solidFill>
                <a:srgbClr val="99CA3C"/>
              </a:solidFill>
            </a:endParaRPr>
          </a:p>
        </p:txBody>
      </p:sp>
      <p:pic>
        <p:nvPicPr>
          <p:cNvPr id="7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5192"/>
            <a:ext cx="476567" cy="4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texte 4"/>
          <p:cNvSpPr>
            <a:spLocks/>
          </p:cNvSpPr>
          <p:nvPr userDrawn="1"/>
        </p:nvSpPr>
        <p:spPr bwMode="auto">
          <a:xfrm>
            <a:off x="1084263" y="1057275"/>
            <a:ext cx="7683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200" dirty="0">
              <a:solidFill>
                <a:srgbClr val="003A80"/>
              </a:solidFill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080" y="370914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383080" y="804862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636473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1290226" y="1543573"/>
            <a:ext cx="7683375" cy="4724603"/>
          </a:xfrm>
        </p:spPr>
        <p:txBody>
          <a:bodyPr/>
          <a:lstStyle>
            <a:lvl1pPr marL="0" indent="0">
              <a:buNone/>
              <a:tabLst/>
              <a:defRPr lang="fr-FR" sz="18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636473"/>
                </a:solidFill>
                <a:latin typeface="Calibri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solidFill>
                  <a:srgbClr val="8FBD33"/>
                </a:solidFill>
                <a:latin typeface="Calibri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FBD33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11" name="Picture 18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079425" y="1730759"/>
            <a:ext cx="4797080" cy="133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90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 rot="5400000">
            <a:off x="160544" y="158193"/>
            <a:ext cx="958950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5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6188" y="6146488"/>
            <a:ext cx="483428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902" y="437307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467902" y="871255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747586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934720" y="1534160"/>
            <a:ext cx="8038881" cy="4734017"/>
          </a:xfrm>
        </p:spPr>
        <p:txBody>
          <a:bodyPr/>
          <a:lstStyle>
            <a:lvl1pPr marL="0" indent="0">
              <a:buNone/>
              <a:tabLst/>
              <a:defRPr lang="fr-FR" sz="1800" kern="1200" dirty="0" smtClean="0">
                <a:solidFill>
                  <a:srgbClr val="00B0F0"/>
                </a:solidFill>
                <a:latin typeface="Calibri Light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747586"/>
                </a:solidFill>
                <a:latin typeface="Calibri Light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latin typeface="Calibri Light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EE0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9064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2B2AAB-B6E8-4086-BF68-6FE4414EFDD6}" type="datetimeFigureOut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13/10/2020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30D39A5-83F8-46D9-A094-75993A08CE0F}" type="slidenum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538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36000" y="1654319"/>
            <a:ext cx="655242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3933056"/>
            <a:ext cx="4504294" cy="359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Cliquez pour ajouter auteur</a:t>
            </a:r>
            <a:endParaRPr lang="fr-FR" dirty="0"/>
          </a:p>
        </p:txBody>
      </p:sp>
      <p:sp>
        <p:nvSpPr>
          <p:cNvPr id="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779912" y="4293096"/>
            <a:ext cx="4504294" cy="377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Date JJ mois 20XX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043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Calibri Light" panose="020F0302020204030204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TITRE DOCUMENT DANS INSERTION PIED DE PAGE</a:t>
            </a:r>
            <a:endParaRPr lang="fr-FR" dirty="0">
              <a:ea typeface="+mn-ea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966738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 userDrawn="1"/>
        </p:nvCxnSpPr>
        <p:spPr>
          <a:xfrm>
            <a:off x="0" y="1052736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 userDrawn="1"/>
        </p:nvCxnSpPr>
        <p:spPr>
          <a:xfrm>
            <a:off x="0" y="1009737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820472" y="6492875"/>
            <a:ext cx="323528" cy="365125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000">
                <a:solidFill>
                  <a:srgbClr val="009EE0"/>
                </a:solidFill>
                <a:latin typeface="Arial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0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8784468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8748464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820472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4800" y="864001"/>
            <a:ext cx="4309688" cy="5373311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buClr>
                <a:schemeClr val="tx2"/>
              </a:buClr>
              <a:defRPr sz="1600"/>
            </a:lvl3pPr>
            <a:lvl4pPr marL="671400" indent="0">
              <a:buNone/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00670" y="1749574"/>
            <a:ext cx="3127314" cy="44877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3290400" cy="63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6705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6004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48064" y="1600200"/>
            <a:ext cx="35280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8" name="Imag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6784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numéro de diapositive 5"/>
          <p:cNvSpPr txBox="1">
            <a:spLocks/>
          </p:cNvSpPr>
          <p:nvPr userDrawn="1"/>
        </p:nvSpPr>
        <p:spPr>
          <a:xfrm>
            <a:off x="8210550" y="412750"/>
            <a:ext cx="639763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300">
                <a:solidFill>
                  <a:srgbClr val="009EE0"/>
                </a:solidFill>
                <a:latin typeface="Arial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3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7387200" cy="637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pic>
        <p:nvPicPr>
          <p:cNvPr id="1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1244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36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86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m006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5225" cy="6120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964238"/>
            <a:ext cx="7461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Calibri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7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8313" y="692150"/>
            <a:ext cx="8280400" cy="4333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 Rounded MT Bold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rgbClr val="003A80"/>
                </a:solidFill>
                <a:ea typeface="+mn-ea"/>
              </a:rPr>
              <a:t>TITRE DOCUMENT DANS INSERTION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62025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76250"/>
            <a:ext cx="799306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Arial" charset="0"/>
        <a:buChar char="●"/>
        <a:defRPr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accent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 i="1">
          <a:solidFill>
            <a:srgbClr val="004C7A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8800" y="1814400"/>
            <a:ext cx="738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8855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2pPr>
      <a:lvl3pPr marL="63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3pPr>
      <a:lvl4pPr marL="90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rgbClr val="003A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8800" y="1814400"/>
            <a:ext cx="738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8091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2pPr>
      <a:lvl3pPr marL="63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3pPr>
      <a:lvl4pPr marL="90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rgbClr val="003A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rstea.fr/" TargetMode="External"/><Relationship Id="rId5" Type="http://schemas.openxmlformats.org/officeDocument/2006/relationships/hyperlink" Target="mailto:florence.mounier@inrae.fr" TargetMode="External"/><Relationship Id="rId4" Type="http://schemas.openxmlformats.org/officeDocument/2006/relationships/hyperlink" Target="mailto:jeremy.lobry@inrae.f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10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11" Type="http://schemas.openxmlformats.org/officeDocument/2006/relationships/image" Target="../media/image42.w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wmf"/><Relationship Id="rId4" Type="http://schemas.openxmlformats.org/officeDocument/2006/relationships/image" Target="../media/image37.png"/><Relationship Id="rId9" Type="http://schemas.openxmlformats.org/officeDocument/2006/relationships/image" Target="../media/image42.wmf"/><Relationship Id="rId1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jpeg"/><Relationship Id="rId18" Type="http://schemas.openxmlformats.org/officeDocument/2006/relationships/image" Target="../media/image53.emf"/><Relationship Id="rId3" Type="http://schemas.openxmlformats.org/officeDocument/2006/relationships/image" Target="../media/image35.png"/><Relationship Id="rId21" Type="http://schemas.microsoft.com/office/2007/relationships/hdphoto" Target="../media/hdphoto5.wdp"/><Relationship Id="rId7" Type="http://schemas.openxmlformats.org/officeDocument/2006/relationships/image" Target="../media/image38.png"/><Relationship Id="rId12" Type="http://schemas.openxmlformats.org/officeDocument/2006/relationships/image" Target="../media/image49.jpeg"/><Relationship Id="rId17" Type="http://schemas.microsoft.com/office/2007/relationships/hdphoto" Target="../media/hdphoto4.wdp"/><Relationship Id="rId2" Type="http://schemas.openxmlformats.org/officeDocument/2006/relationships/image" Target="../media/image37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11" Type="http://schemas.openxmlformats.org/officeDocument/2006/relationships/image" Target="../media/image48.png"/><Relationship Id="rId24" Type="http://schemas.openxmlformats.org/officeDocument/2006/relationships/image" Target="../media/image58.gif"/><Relationship Id="rId5" Type="http://schemas.openxmlformats.org/officeDocument/2006/relationships/image" Target="../media/image36.png"/><Relationship Id="rId15" Type="http://schemas.microsoft.com/office/2007/relationships/hdphoto" Target="../media/hdphoto3.wdp"/><Relationship Id="rId23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Relationship Id="rId14" Type="http://schemas.openxmlformats.org/officeDocument/2006/relationships/image" Target="../media/image51.png"/><Relationship Id="rId22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wmf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hyperlink" Target="https://www.youtube.com/watch?v=qxoPnwhfHHo&amp;t=1454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qxoPnwhfHHo&amp;t=950s" TargetMode="External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hyperlink" Target="http://ichtyonb1.mnhn.fr/Photos/PicturesSummary.cfm?StartRow=9&amp;ID=5196&amp;what=species" TargetMode="Externa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2.png"/><Relationship Id="rId2" Type="http://schemas.openxmlformats.org/officeDocument/2006/relationships/image" Target="../media/image96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s://youtu.be/e4SQxQiukyk?t=1390" TargetMode="External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jpeg"/><Relationship Id="rId11" Type="http://schemas.openxmlformats.org/officeDocument/2006/relationships/image" Target="../media/image103.jpeg"/><Relationship Id="rId5" Type="http://schemas.openxmlformats.org/officeDocument/2006/relationships/image" Target="../media/image99.jpeg"/><Relationship Id="rId10" Type="http://schemas.openxmlformats.org/officeDocument/2006/relationships/image" Target="../media/image102.jpeg"/><Relationship Id="rId4" Type="http://schemas.openxmlformats.org/officeDocument/2006/relationships/image" Target="../media/image98.jpeg"/><Relationship Id="rId9" Type="http://schemas.openxmlformats.org/officeDocument/2006/relationships/image" Target="../media/image32.jpeg"/><Relationship Id="rId1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6SJYSVmHw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116.wmf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hyperlink" Target="http://www.dailymotion.com/video/x38xsc2_dans-les-riches-vasieres-de-l-estuaire_news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7.wmf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s://www.youtube.com/watch?v=thR6VtNrg_0&amp;feature=youtu.be" TargetMode="External"/><Relationship Id="rId1" Type="http://schemas.openxmlformats.org/officeDocument/2006/relationships/tags" Target="../tags/tag14.xml"/><Relationship Id="rId6" Type="http://schemas.openxmlformats.org/officeDocument/2006/relationships/image" Target="../media/image120.jpeg"/><Relationship Id="rId11" Type="http://schemas.openxmlformats.org/officeDocument/2006/relationships/hyperlink" Target="https://youtu.be/P-1mzOprwCo?t=21" TargetMode="External"/><Relationship Id="rId5" Type="http://schemas.openxmlformats.org/officeDocument/2006/relationships/image" Target="../media/image119.jpeg"/><Relationship Id="rId15" Type="http://schemas.openxmlformats.org/officeDocument/2006/relationships/image" Target="../media/image124.png"/><Relationship Id="rId10" Type="http://schemas.microsoft.com/office/2007/relationships/hdphoto" Target="../media/hdphoto7.wdp"/><Relationship Id="rId4" Type="http://schemas.openxmlformats.org/officeDocument/2006/relationships/image" Target="../media/image118.jpeg"/><Relationship Id="rId9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pgiCL5hRCWU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hyperlink" Target="http://www.irstea.fr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6.png"/><Relationship Id="rId18" Type="http://schemas.openxmlformats.org/officeDocument/2006/relationships/image" Target="../media/image36.png"/><Relationship Id="rId3" Type="http://schemas.openxmlformats.org/officeDocument/2006/relationships/image" Target="../media/image49.jpeg"/><Relationship Id="rId21" Type="http://schemas.openxmlformats.org/officeDocument/2006/relationships/image" Target="../media/image39.png"/><Relationship Id="rId7" Type="http://schemas.openxmlformats.org/officeDocument/2006/relationships/image" Target="../media/image52.png"/><Relationship Id="rId12" Type="http://schemas.microsoft.com/office/2007/relationships/hdphoto" Target="../media/hdphoto5.wdp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11" Type="http://schemas.openxmlformats.org/officeDocument/2006/relationships/image" Target="../media/image55.png"/><Relationship Id="rId24" Type="http://schemas.openxmlformats.org/officeDocument/2006/relationships/image" Target="../media/image58.gif"/><Relationship Id="rId5" Type="http://schemas.openxmlformats.org/officeDocument/2006/relationships/image" Target="../media/image51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image" Target="../media/image54.png"/><Relationship Id="rId19" Type="http://schemas.openxmlformats.org/officeDocument/2006/relationships/image" Target="../media/image47.jpeg"/><Relationship Id="rId4" Type="http://schemas.openxmlformats.org/officeDocument/2006/relationships/image" Target="../media/image50.jpeg"/><Relationship Id="rId9" Type="http://schemas.openxmlformats.org/officeDocument/2006/relationships/image" Target="../media/image53.emf"/><Relationship Id="rId14" Type="http://schemas.openxmlformats.org/officeDocument/2006/relationships/image" Target="../media/image57.png"/><Relationship Id="rId2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jpeg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137.gif"/><Relationship Id="rId7" Type="http://schemas.openxmlformats.org/officeDocument/2006/relationships/image" Target="../media/image139.jpeg"/><Relationship Id="rId12" Type="http://schemas.openxmlformats.org/officeDocument/2006/relationships/image" Target="../media/image143.wm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5.jpeg"/><Relationship Id="rId10" Type="http://schemas.microsoft.com/office/2007/relationships/hdphoto" Target="../media/hdphoto8.wdp"/><Relationship Id="rId4" Type="http://schemas.openxmlformats.org/officeDocument/2006/relationships/image" Target="../media/image134.png"/><Relationship Id="rId9" Type="http://schemas.openxmlformats.org/officeDocument/2006/relationships/image" Target="../media/image141.png"/><Relationship Id="rId14" Type="http://schemas.openxmlformats.org/officeDocument/2006/relationships/image" Target="../media/image145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8.jpeg"/><Relationship Id="rId3" Type="http://schemas.openxmlformats.org/officeDocument/2006/relationships/image" Target="../media/image147.jpeg"/><Relationship Id="rId7" Type="http://schemas.openxmlformats.org/officeDocument/2006/relationships/chart" Target="../charts/chart1.xml"/><Relationship Id="rId12" Type="http://schemas.openxmlformats.org/officeDocument/2006/relationships/image" Target="../media/image15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jpeg"/><Relationship Id="rId11" Type="http://schemas.openxmlformats.org/officeDocument/2006/relationships/image" Target="../media/image153.jpeg"/><Relationship Id="rId5" Type="http://schemas.openxmlformats.org/officeDocument/2006/relationships/image" Target="../media/image149.jpeg"/><Relationship Id="rId10" Type="http://schemas.openxmlformats.org/officeDocument/2006/relationships/image" Target="../media/image152.png"/><Relationship Id="rId4" Type="http://schemas.openxmlformats.org/officeDocument/2006/relationships/image" Target="../media/image148.jpeg"/><Relationship Id="rId9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9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hyperlink" Target="https://www.sciencejournalforkids.org/wp-content/uploads/2019/09/phenology_article_fr.pdf" TargetMode="External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t8WN3DvfDW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e4SQxQiukyk&amp;feature=youtu.be&amp;t=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9388" y="815975"/>
            <a:ext cx="8785225" cy="801688"/>
          </a:xfrm>
        </p:spPr>
        <p:txBody>
          <a:bodyPr>
            <a:spAutoFit/>
          </a:bodyPr>
          <a:lstStyle/>
          <a:p>
            <a:pPr algn="ctr"/>
            <a:r>
              <a:rPr lang="fr-FR" sz="2000" b="0" dirty="0" smtClean="0"/>
              <a:t>UE ‘</a:t>
            </a:r>
            <a:r>
              <a:rPr lang="fr-FR" sz="2000" b="0" dirty="0" err="1" smtClean="0"/>
              <a:t>Océnanologie</a:t>
            </a:r>
            <a:r>
              <a:rPr lang="fr-FR" sz="2000" b="0" dirty="0" smtClean="0"/>
              <a:t> Biologique’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Les poissons dans les estuaires</a:t>
            </a:r>
            <a:endParaRPr lang="fr-FR" sz="2200" b="0" dirty="0" smtClean="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1500" dirty="0" err="1">
                <a:solidFill>
                  <a:schemeClr val="accent2"/>
                </a:solidFill>
                <a:latin typeface="Century Gothic" pitchFamily="34" charset="0"/>
              </a:rPr>
              <a:t>Jérémy</a:t>
            </a:r>
            <a:r>
              <a:rPr lang="en-US" sz="1500" dirty="0">
                <a:solidFill>
                  <a:schemeClr val="accent2"/>
                </a:solidFill>
                <a:latin typeface="Century Gothic" pitchFamily="34" charset="0"/>
              </a:rPr>
              <a:t> Lobry -  </a:t>
            </a: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  <a:hlinkClick r:id="rId4"/>
              </a:rPr>
              <a:t>jeremy.lobry@inrae.fr</a:t>
            </a: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</a:rPr>
              <a:t>Florence Mounier -  </a:t>
            </a: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  <a:hlinkClick r:id="rId5"/>
              </a:rPr>
              <a:t>florence.mounier@inrae.fr</a:t>
            </a: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</a:pP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323528" y="5353918"/>
            <a:ext cx="3744912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INRAE –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 Centre 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Nouvelle-Aquitaine Bordeaux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/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Unité de Recherches 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EABX 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- "Ecosystèmes 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Aquatiques et Changements Globaux"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/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50 avenue de Verdun, F33612 Cestas Cedex, France</a:t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+33 (0)5 57 89 08 32</a:t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  <a:hlinkClick r:id="rId6" tooltip="blocked::http://www.irstea.fr/"/>
              </a:rPr>
              <a:t>www.inrae.fr</a:t>
            </a:r>
            <a:r>
              <a:rPr lang="fr-FR" sz="1200" i="1" dirty="0" smtClean="0">
                <a:solidFill>
                  <a:schemeClr val="tx1"/>
                </a:solidFill>
                <a:latin typeface="+mn-lt"/>
              </a:rPr>
              <a:t> </a:t>
            </a:r>
            <a:endParaRPr lang="fr-FR" sz="12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199" name="Text Box 15"/>
          <p:cNvSpPr txBox="1">
            <a:spLocks noChangeArrowheads="1"/>
          </p:cNvSpPr>
          <p:nvPr/>
        </p:nvSpPr>
        <p:spPr bwMode="auto">
          <a:xfrm>
            <a:off x="2348474" y="55499"/>
            <a:ext cx="44470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92D050"/>
                </a:solidFill>
              </a:rPr>
              <a:t>Master  </a:t>
            </a:r>
            <a:r>
              <a:rPr lang="fr-FR" sz="1200" b="1" dirty="0" smtClean="0">
                <a:solidFill>
                  <a:srgbClr val="92D050"/>
                </a:solidFill>
              </a:rPr>
              <a:t>Sciences de la Mer </a:t>
            </a:r>
            <a:r>
              <a:rPr lang="fr-FR" sz="1200" b="1" dirty="0" smtClean="0">
                <a:solidFill>
                  <a:srgbClr val="92D050"/>
                </a:solidFill>
                <a:cs typeface="Arial" charset="0"/>
              </a:rPr>
              <a:t>• U. Bordeaux  </a:t>
            </a:r>
            <a:r>
              <a:rPr lang="fr-FR" sz="1200" b="1" dirty="0">
                <a:solidFill>
                  <a:srgbClr val="92D050"/>
                </a:solidFill>
              </a:rPr>
              <a:t>•</a:t>
            </a:r>
            <a:r>
              <a:rPr lang="fr-FR" sz="1200" b="1" dirty="0">
                <a:solidFill>
                  <a:srgbClr val="92D050"/>
                </a:solidFill>
                <a:cs typeface="Arial" charset="0"/>
              </a:rPr>
              <a:t> </a:t>
            </a:r>
            <a:r>
              <a:rPr lang="fr-FR" sz="1200" b="1" dirty="0" smtClean="0">
                <a:solidFill>
                  <a:srgbClr val="92D050"/>
                </a:solidFill>
                <a:cs typeface="Arial" charset="0"/>
              </a:rPr>
              <a:t>6 octobre 2020</a:t>
            </a:r>
            <a:endParaRPr lang="fr-FR" sz="1200" b="1" dirty="0">
              <a:solidFill>
                <a:srgbClr val="92D050"/>
              </a:solidFill>
              <a:cs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08909"/>
            <a:ext cx="1482159" cy="3903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facteurs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structurants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l’habitat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79512" y="185718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Gradients de température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2708920"/>
            <a:ext cx="2009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Gradient vertical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52298"/>
          <a:stretch/>
        </p:blipFill>
        <p:spPr>
          <a:xfrm>
            <a:off x="414210" y="3208966"/>
            <a:ext cx="1906382" cy="32443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62132" y="1334638"/>
            <a:ext cx="2574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Variations saisonnières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216" y="1686333"/>
            <a:ext cx="2672523" cy="14652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49286" y="3182325"/>
            <a:ext cx="1173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 smtClean="0">
                <a:solidFill>
                  <a:srgbClr val="9293A1"/>
                </a:solidFill>
                <a:latin typeface="Calibri Light" panose="020F0302020204030204" pitchFamily="34" charset="0"/>
              </a:rPr>
              <a:t>Selleslagh</a:t>
            </a:r>
            <a:r>
              <a:rPr lang="fr-FR" sz="1200" dirty="0" smtClean="0">
                <a:solidFill>
                  <a:srgbClr val="9293A1"/>
                </a:solidFill>
                <a:latin typeface="Calibri Light" panose="020F0302020204030204" pitchFamily="34" charset="0"/>
              </a:rPr>
              <a:t> 2012 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2280977" y="3340520"/>
            <a:ext cx="2385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Gradient longitudinal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841199" y="3857993"/>
            <a:ext cx="4992871" cy="2393885"/>
            <a:chOff x="2841199" y="3857993"/>
            <a:chExt cx="4992871" cy="2393885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b="16644"/>
            <a:stretch/>
          </p:blipFill>
          <p:spPr>
            <a:xfrm>
              <a:off x="2841199" y="3857993"/>
              <a:ext cx="4913912" cy="170862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785385" y="5974879"/>
              <a:ext cx="10486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Chaalali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2013 </a:t>
              </a:r>
              <a:endParaRPr lang="fr-FR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00837" y="5585906"/>
              <a:ext cx="11174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400" dirty="0" smtClean="0">
                  <a:solidFill>
                    <a:schemeClr val="accent4">
                      <a:lumMod val="50000"/>
                    </a:schemeClr>
                  </a:solidFill>
                  <a:latin typeface="Calibri Light" panose="020F0302020204030204" pitchFamily="34" charset="0"/>
                </a:rPr>
                <a:t>amont</a:t>
              </a:r>
              <a:endParaRPr lang="fr-FR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11070" y="5585906"/>
              <a:ext cx="92916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400" dirty="0" smtClean="0">
                  <a:solidFill>
                    <a:schemeClr val="accent4">
                      <a:lumMod val="50000"/>
                    </a:schemeClr>
                  </a:solidFill>
                  <a:latin typeface="Calibri Light" panose="020F0302020204030204" pitchFamily="34" charset="0"/>
                </a:rPr>
                <a:t>aval</a:t>
              </a:r>
              <a:endParaRPr lang="fr-FR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22" name="Connecteur droit avec flèche 21"/>
            <p:cNvCxnSpPr>
              <a:stCxn id="17" idx="3"/>
            </p:cNvCxnSpPr>
            <p:nvPr/>
          </p:nvCxnSpPr>
          <p:spPr>
            <a:xfrm flipV="1">
              <a:off x="4418322" y="5739794"/>
              <a:ext cx="215733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7430239" y="4774532"/>
            <a:ext cx="101181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dirty="0" smtClean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rPr>
              <a:t>1975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30239" y="4302594"/>
            <a:ext cx="101181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dirty="0" smtClean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rPr>
              <a:t>2003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 flipH="1">
            <a:off x="7731995" y="4928420"/>
            <a:ext cx="20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7731995" y="4456482"/>
            <a:ext cx="20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5385" y="3781654"/>
            <a:ext cx="2118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b="1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Réchauffement climatique</a:t>
            </a:r>
            <a:endParaRPr lang="fr-FR" sz="14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13501" y="3795827"/>
            <a:ext cx="64633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9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  <p:bldP spid="24" grpId="0"/>
      <p:bldP spid="25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facteurs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structurants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l’habitat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79512" y="1857181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Gradients de turbidité et bouchon vaseux (zone de turbidité maximale)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514" y="2503339"/>
            <a:ext cx="2009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Gradient vertical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1936" y="2503339"/>
            <a:ext cx="3611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Gradient longitudinal lié aux marées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96119"/>
            <a:ext cx="1954560" cy="30691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6926"/>
          <a:stretch/>
        </p:blipFill>
        <p:spPr>
          <a:xfrm>
            <a:off x="2987825" y="2795812"/>
            <a:ext cx="5680428" cy="3873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7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Une</a:t>
            </a:r>
            <a:r>
              <a:rPr lang="en-GB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productivité</a:t>
            </a:r>
            <a:r>
              <a:rPr lang="en-GB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importante</a:t>
            </a:r>
            <a:endParaRPr lang="en-GB" dirty="0" smtClean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300" dirty="0" err="1" smtClean="0">
                <a:solidFill>
                  <a:schemeClr val="bg1">
                    <a:lumMod val="50000"/>
                  </a:schemeClr>
                </a:solidFill>
              </a:rPr>
              <a:t>Costanza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 et al. 1997 ; Mc </a:t>
            </a:r>
            <a:r>
              <a:rPr lang="en-GB" sz="1300" dirty="0" err="1" smtClean="0">
                <a:solidFill>
                  <a:schemeClr val="bg1">
                    <a:lumMod val="50000"/>
                  </a:schemeClr>
                </a:solidFill>
              </a:rPr>
              <a:t>Lusky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 1989)</a:t>
            </a:r>
            <a:endParaRPr lang="en-GB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-540568" y="3451962"/>
            <a:ext cx="357647" cy="327660"/>
            <a:chOff x="342689" y="692696"/>
            <a:chExt cx="357647" cy="327660"/>
          </a:xfrm>
        </p:grpSpPr>
        <p:sp>
          <p:nvSpPr>
            <p:cNvPr id="45" name="Ellipse 44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7" name="Ellipse 46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8" name="Ellipse 47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9" name="Ellipse 48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1" name="Ellipse 50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2" name="Ellipse 51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3" name="Ellipse 52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4" name="Ellipse 53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5" name="Ellipse 54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9180512" y="5875282"/>
            <a:ext cx="357647" cy="327660"/>
            <a:chOff x="342689" y="692696"/>
            <a:chExt cx="357647" cy="327660"/>
          </a:xfrm>
        </p:grpSpPr>
        <p:sp>
          <p:nvSpPr>
            <p:cNvPr id="34" name="Ellipse 33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5" name="Ellipse 34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7" name="Ellipse 36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8" name="Ellipse 37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9" name="Ellipse 38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0" name="Ellipse 39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1" name="Ellipse 40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4" name="Ellipse 43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AEB9D4"/>
              </a:clrFrom>
              <a:clrTo>
                <a:srgbClr val="AEB9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08934"/>
            <a:ext cx="1020366" cy="11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ZoneTexte 60"/>
          <p:cNvSpPr txBox="1"/>
          <p:nvPr/>
        </p:nvSpPr>
        <p:spPr>
          <a:xfrm>
            <a:off x="5187691" y="1844638"/>
            <a:ext cx="3642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Dans un estuaire turbide</a:t>
            </a:r>
          </a:p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Production </a:t>
            </a: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primaire très faible</a:t>
            </a:r>
          </a:p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Zooplancton + production secondaire (benthos) 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importants mais domination par quelques espèces adaptées aux contraintes environnementales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pic>
        <p:nvPicPr>
          <p:cNvPr id="63" name="Picture 6" descr="http://www.dep.wv.gov/WWE/getinvolved/sos/PublishingImages/01CastofCharacters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57" y="4365103"/>
            <a:ext cx="1130134" cy="915409"/>
          </a:xfrm>
          <a:prstGeom prst="rect">
            <a:avLst/>
          </a:prstGeom>
          <a:noFill/>
        </p:spPr>
      </p:pic>
      <p:grpSp>
        <p:nvGrpSpPr>
          <p:cNvPr id="56" name="Groupe 55"/>
          <p:cNvGrpSpPr/>
          <p:nvPr/>
        </p:nvGrpSpPr>
        <p:grpSpPr>
          <a:xfrm>
            <a:off x="2270137" y="3213915"/>
            <a:ext cx="357647" cy="327660"/>
            <a:chOff x="342689" y="692696"/>
            <a:chExt cx="357647" cy="327660"/>
          </a:xfrm>
        </p:grpSpPr>
        <p:sp>
          <p:nvSpPr>
            <p:cNvPr id="57" name="Ellipse 56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8" name="Ellipse 57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9" name="Ellipse 58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0" name="Ellipse 59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2" name="Ellipse 61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4" name="Ellipse 63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5" name="Ellipse 64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6" name="Ellipse 65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7" name="Ellipse 66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8" name="Ellipse 67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915816" y="4880762"/>
            <a:ext cx="357647" cy="327660"/>
            <a:chOff x="342689" y="692696"/>
            <a:chExt cx="357647" cy="327660"/>
          </a:xfrm>
        </p:grpSpPr>
        <p:sp>
          <p:nvSpPr>
            <p:cNvPr id="70" name="Ellipse 69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1" name="Ellipse 70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2" name="Ellipse 71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4" name="Ellipse 73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5" name="Ellipse 74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6" name="Ellipse 75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7" name="Ellipse 76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8" name="Ellipse 77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9" name="Ellipse 78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4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73808E-7 L 0.27968 0.0673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3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92041E-6 L -0.27934 -0.086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4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Une</a:t>
            </a:r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7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biodiversité</a:t>
            </a:r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7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remarquable</a:t>
            </a:r>
            <a:endParaRPr lang="en-GB" sz="1700" dirty="0" smtClean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sz="1300" dirty="0" smtClean="0">
                <a:solidFill>
                  <a:schemeClr val="bg2"/>
                </a:solidFill>
              </a:rPr>
              <a:t>(Elliott </a:t>
            </a:r>
            <a:r>
              <a:rPr lang="fr-FR" sz="1300" dirty="0">
                <a:solidFill>
                  <a:schemeClr val="bg2"/>
                </a:solidFill>
              </a:rPr>
              <a:t>et </a:t>
            </a:r>
            <a:r>
              <a:rPr lang="fr-FR" sz="1300" dirty="0" err="1">
                <a:solidFill>
                  <a:schemeClr val="bg2"/>
                </a:solidFill>
              </a:rPr>
              <a:t>Dewailly</a:t>
            </a:r>
            <a:r>
              <a:rPr lang="fr-FR" sz="1300" dirty="0">
                <a:solidFill>
                  <a:schemeClr val="bg2"/>
                </a:solidFill>
              </a:rPr>
              <a:t> 1995 </a:t>
            </a:r>
            <a:r>
              <a:rPr lang="fr-FR" sz="1300" dirty="0" smtClean="0">
                <a:solidFill>
                  <a:schemeClr val="bg2"/>
                </a:solidFill>
              </a:rPr>
              <a:t>; Elliott et Hemingway 2002)</a:t>
            </a:r>
            <a:endParaRPr lang="en-GB" sz="13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8" descr="chinchar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2" y="3959408"/>
            <a:ext cx="838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spra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72" y="3654608"/>
            <a:ext cx="828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so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03" y="4302307"/>
            <a:ext cx="11969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Mul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03" y="3768907"/>
            <a:ext cx="1289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Anguilla-anguilla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265" y="4317425"/>
            <a:ext cx="119538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6" descr="Abramis-brama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03" y="4911907"/>
            <a:ext cx="147478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7" descr="Sander-lucioperca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75" y="5554413"/>
            <a:ext cx="11985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8" descr="PomatMinu1A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03" y="4835707"/>
            <a:ext cx="11033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rc 9"/>
          <p:cNvSpPr>
            <a:spLocks noChangeAspect="1"/>
          </p:cNvSpPr>
          <p:nvPr/>
        </p:nvSpPr>
        <p:spPr bwMode="auto">
          <a:xfrm>
            <a:off x="7550234" y="2122090"/>
            <a:ext cx="804863" cy="993775"/>
          </a:xfrm>
          <a:custGeom>
            <a:avLst/>
            <a:gdLst>
              <a:gd name="G0" fmla="+- 155 0 0"/>
              <a:gd name="G1" fmla="+- 21600 0 0"/>
              <a:gd name="G2" fmla="+- 21600 0 0"/>
              <a:gd name="T0" fmla="*/ 0 w 17457"/>
              <a:gd name="T1" fmla="*/ 1 h 21600"/>
              <a:gd name="T2" fmla="*/ 17457 w 17457"/>
              <a:gd name="T3" fmla="*/ 8670 h 21600"/>
              <a:gd name="T4" fmla="*/ 155 w 1745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57" h="21600" fill="none" extrusionOk="0">
                <a:moveTo>
                  <a:pt x="-1" y="0"/>
                </a:moveTo>
                <a:cubicBezTo>
                  <a:pt x="51" y="0"/>
                  <a:pt x="103" y="-1"/>
                  <a:pt x="155" y="0"/>
                </a:cubicBezTo>
                <a:cubicBezTo>
                  <a:pt x="6966" y="0"/>
                  <a:pt x="13379" y="3213"/>
                  <a:pt x="17457" y="8669"/>
                </a:cubicBezTo>
              </a:path>
              <a:path w="17457" h="21600" stroke="0" extrusionOk="0">
                <a:moveTo>
                  <a:pt x="-1" y="0"/>
                </a:moveTo>
                <a:cubicBezTo>
                  <a:pt x="51" y="0"/>
                  <a:pt x="103" y="-1"/>
                  <a:pt x="155" y="0"/>
                </a:cubicBezTo>
                <a:cubicBezTo>
                  <a:pt x="6966" y="0"/>
                  <a:pt x="13379" y="3213"/>
                  <a:pt x="17457" y="8669"/>
                </a:cubicBezTo>
                <a:lnTo>
                  <a:pt x="155" y="2160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58" name="Rectangle 17"/>
          <p:cNvSpPr>
            <a:spLocks noChangeAspect="1" noChangeArrowheads="1"/>
          </p:cNvSpPr>
          <p:nvPr/>
        </p:nvSpPr>
        <p:spPr bwMode="auto">
          <a:xfrm>
            <a:off x="7454463" y="1551880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Amphihalins</a:t>
            </a:r>
          </a:p>
        </p:txBody>
      </p:sp>
      <p:sp>
        <p:nvSpPr>
          <p:cNvPr id="59" name="Rectangle 18"/>
          <p:cNvSpPr>
            <a:spLocks noChangeAspect="1" noChangeArrowheads="1"/>
          </p:cNvSpPr>
          <p:nvPr/>
        </p:nvSpPr>
        <p:spPr bwMode="auto">
          <a:xfrm>
            <a:off x="7784663" y="1794768"/>
            <a:ext cx="4429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15%</a:t>
            </a:r>
          </a:p>
        </p:txBody>
      </p:sp>
      <p:sp>
        <p:nvSpPr>
          <p:cNvPr id="60" name="Arc 2059"/>
          <p:cNvSpPr>
            <a:spLocks noChangeAspect="1"/>
          </p:cNvSpPr>
          <p:nvPr/>
        </p:nvSpPr>
        <p:spPr bwMode="auto">
          <a:xfrm>
            <a:off x="6518359" y="2992040"/>
            <a:ext cx="1990725" cy="1589088"/>
          </a:xfrm>
          <a:custGeom>
            <a:avLst/>
            <a:gdLst>
              <a:gd name="G0" fmla="+- 21600 0 0"/>
              <a:gd name="G1" fmla="+- 12930 0 0"/>
              <a:gd name="G2" fmla="+- 21600 0 0"/>
              <a:gd name="T0" fmla="*/ 38902 w 43200"/>
              <a:gd name="T1" fmla="*/ 0 h 34530"/>
              <a:gd name="T2" fmla="*/ 67 w 43200"/>
              <a:gd name="T3" fmla="*/ 11226 h 34530"/>
              <a:gd name="T4" fmla="*/ 21600 w 43200"/>
              <a:gd name="T5" fmla="*/ 12930 h 3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4530" fill="none" extrusionOk="0">
                <a:moveTo>
                  <a:pt x="38902" y="-1"/>
                </a:moveTo>
                <a:cubicBezTo>
                  <a:pt x="41692" y="3733"/>
                  <a:pt x="43200" y="8269"/>
                  <a:pt x="43200" y="12930"/>
                </a:cubicBezTo>
                <a:cubicBezTo>
                  <a:pt x="43200" y="24859"/>
                  <a:pt x="33529" y="34530"/>
                  <a:pt x="21600" y="34530"/>
                </a:cubicBezTo>
                <a:cubicBezTo>
                  <a:pt x="9670" y="34530"/>
                  <a:pt x="0" y="24859"/>
                  <a:pt x="0" y="12930"/>
                </a:cubicBezTo>
                <a:cubicBezTo>
                  <a:pt x="-1" y="12361"/>
                  <a:pt x="22" y="11792"/>
                  <a:pt x="67" y="11226"/>
                </a:cubicBezTo>
              </a:path>
              <a:path w="43200" h="34530" stroke="0" extrusionOk="0">
                <a:moveTo>
                  <a:pt x="38902" y="-1"/>
                </a:moveTo>
                <a:cubicBezTo>
                  <a:pt x="41692" y="3733"/>
                  <a:pt x="43200" y="8269"/>
                  <a:pt x="43200" y="12930"/>
                </a:cubicBezTo>
                <a:cubicBezTo>
                  <a:pt x="43200" y="24859"/>
                  <a:pt x="33529" y="34530"/>
                  <a:pt x="21600" y="34530"/>
                </a:cubicBezTo>
                <a:cubicBezTo>
                  <a:pt x="9670" y="34530"/>
                  <a:pt x="0" y="24859"/>
                  <a:pt x="0" y="12930"/>
                </a:cubicBezTo>
                <a:cubicBezTo>
                  <a:pt x="-1" y="12361"/>
                  <a:pt x="22" y="11792"/>
                  <a:pt x="67" y="11226"/>
                </a:cubicBezTo>
                <a:lnTo>
                  <a:pt x="21600" y="1293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61" name="Rectangle 2060"/>
          <p:cNvSpPr>
            <a:spLocks noChangeAspect="1" noChangeArrowheads="1"/>
          </p:cNvSpPr>
          <p:nvPr/>
        </p:nvSpPr>
        <p:spPr bwMode="auto">
          <a:xfrm>
            <a:off x="7178759" y="3874690"/>
            <a:ext cx="8560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</a:rPr>
              <a:t>Marines</a:t>
            </a:r>
          </a:p>
        </p:txBody>
      </p:sp>
      <p:sp>
        <p:nvSpPr>
          <p:cNvPr id="62" name="Rectangle 2061"/>
          <p:cNvSpPr>
            <a:spLocks noChangeAspect="1" noChangeArrowheads="1"/>
          </p:cNvSpPr>
          <p:nvPr/>
        </p:nvSpPr>
        <p:spPr bwMode="auto">
          <a:xfrm>
            <a:off x="7321634" y="4117578"/>
            <a:ext cx="4424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</a:rPr>
              <a:t>61%</a:t>
            </a:r>
          </a:p>
        </p:txBody>
      </p:sp>
      <p:sp>
        <p:nvSpPr>
          <p:cNvPr id="63" name="Arc 1038"/>
          <p:cNvSpPr>
            <a:spLocks noChangeAspect="1"/>
          </p:cNvSpPr>
          <p:nvPr/>
        </p:nvSpPr>
        <p:spPr bwMode="auto">
          <a:xfrm>
            <a:off x="6191334" y="3050778"/>
            <a:ext cx="993775" cy="250825"/>
          </a:xfrm>
          <a:custGeom>
            <a:avLst/>
            <a:gdLst>
              <a:gd name="G0" fmla="+- 21533 0 0"/>
              <a:gd name="G1" fmla="+- 5420 0 0"/>
              <a:gd name="G2" fmla="+- 21600 0 0"/>
              <a:gd name="T0" fmla="*/ 0 w 21533"/>
              <a:gd name="T1" fmla="*/ 3716 h 5420"/>
              <a:gd name="T2" fmla="*/ 624 w 21533"/>
              <a:gd name="T3" fmla="*/ 0 h 5420"/>
              <a:gd name="T4" fmla="*/ 21533 w 21533"/>
              <a:gd name="T5" fmla="*/ 5420 h 5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33" h="5420" fill="none" extrusionOk="0">
                <a:moveTo>
                  <a:pt x="0" y="3716"/>
                </a:moveTo>
                <a:cubicBezTo>
                  <a:pt x="99" y="2461"/>
                  <a:pt x="308" y="1218"/>
                  <a:pt x="624" y="0"/>
                </a:cubicBezTo>
              </a:path>
              <a:path w="21533" h="5420" stroke="0" extrusionOk="0">
                <a:moveTo>
                  <a:pt x="0" y="3716"/>
                </a:moveTo>
                <a:cubicBezTo>
                  <a:pt x="99" y="2461"/>
                  <a:pt x="308" y="1218"/>
                  <a:pt x="624" y="0"/>
                </a:cubicBezTo>
                <a:lnTo>
                  <a:pt x="21533" y="542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65" name="Rectangle 1039"/>
          <p:cNvSpPr>
            <a:spLocks noChangeAspect="1" noChangeArrowheads="1"/>
          </p:cNvSpPr>
          <p:nvPr/>
        </p:nvSpPr>
        <p:spPr bwMode="auto">
          <a:xfrm>
            <a:off x="5045161" y="2946003"/>
            <a:ext cx="1131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Résidentes</a:t>
            </a:r>
          </a:p>
        </p:txBody>
      </p:sp>
      <p:sp>
        <p:nvSpPr>
          <p:cNvPr id="66" name="Rectangle 1040"/>
          <p:cNvSpPr>
            <a:spLocks noChangeAspect="1" noChangeArrowheads="1"/>
          </p:cNvSpPr>
          <p:nvPr/>
        </p:nvSpPr>
        <p:spPr bwMode="auto">
          <a:xfrm>
            <a:off x="5376949" y="3188890"/>
            <a:ext cx="3127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3%</a:t>
            </a:r>
          </a:p>
        </p:txBody>
      </p:sp>
      <p:sp>
        <p:nvSpPr>
          <p:cNvPr id="67" name="Arc 1042"/>
          <p:cNvSpPr>
            <a:spLocks noChangeAspect="1"/>
          </p:cNvSpPr>
          <p:nvPr/>
        </p:nvSpPr>
        <p:spPr bwMode="auto">
          <a:xfrm>
            <a:off x="6319922" y="2150665"/>
            <a:ext cx="965200" cy="993775"/>
          </a:xfrm>
          <a:custGeom>
            <a:avLst/>
            <a:gdLst>
              <a:gd name="G0" fmla="+- 20909 0 0"/>
              <a:gd name="G1" fmla="+- 21599 0 0"/>
              <a:gd name="G2" fmla="+- 21600 0 0"/>
              <a:gd name="T0" fmla="*/ 0 w 20909"/>
              <a:gd name="T1" fmla="*/ 16179 h 21599"/>
              <a:gd name="T2" fmla="*/ 20754 w 20909"/>
              <a:gd name="T3" fmla="*/ 0 h 21599"/>
              <a:gd name="T4" fmla="*/ 20909 w 20909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09" h="21599" fill="none" extrusionOk="0">
                <a:moveTo>
                  <a:pt x="0" y="16179"/>
                </a:moveTo>
                <a:cubicBezTo>
                  <a:pt x="2455" y="6707"/>
                  <a:pt x="10970" y="69"/>
                  <a:pt x="20753" y="-1"/>
                </a:cubicBezTo>
              </a:path>
              <a:path w="20909" h="21599" stroke="0" extrusionOk="0">
                <a:moveTo>
                  <a:pt x="0" y="16179"/>
                </a:moveTo>
                <a:cubicBezTo>
                  <a:pt x="2455" y="6707"/>
                  <a:pt x="10970" y="69"/>
                  <a:pt x="20753" y="-1"/>
                </a:cubicBezTo>
                <a:lnTo>
                  <a:pt x="20909" y="21599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73" name="Rectangle 1044"/>
          <p:cNvSpPr>
            <a:spLocks noChangeAspect="1" noChangeArrowheads="1"/>
          </p:cNvSpPr>
          <p:nvPr/>
        </p:nvSpPr>
        <p:spPr bwMode="auto">
          <a:xfrm>
            <a:off x="5472198" y="1807765"/>
            <a:ext cx="14398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Dulçaquicoles</a:t>
            </a:r>
          </a:p>
        </p:txBody>
      </p:sp>
      <p:sp>
        <p:nvSpPr>
          <p:cNvPr id="74" name="Rectangle 1045"/>
          <p:cNvSpPr>
            <a:spLocks noChangeAspect="1" noChangeArrowheads="1"/>
          </p:cNvSpPr>
          <p:nvPr/>
        </p:nvSpPr>
        <p:spPr bwMode="auto">
          <a:xfrm>
            <a:off x="5875423" y="2050653"/>
            <a:ext cx="4429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21%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386189" y="1772816"/>
            <a:ext cx="3870740" cy="637039"/>
            <a:chOff x="1386189" y="1772816"/>
            <a:chExt cx="3870740" cy="637039"/>
          </a:xfrm>
        </p:grpSpPr>
        <p:sp>
          <p:nvSpPr>
            <p:cNvPr id="75" name="ZoneTexte 74"/>
            <p:cNvSpPr txBox="1"/>
            <p:nvPr/>
          </p:nvSpPr>
          <p:spPr>
            <a:xfrm>
              <a:off x="1386189" y="1772816"/>
              <a:ext cx="38707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600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Ex. dans la Gironde 75 espèces de poissons…</a:t>
              </a: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821372" y="2132856"/>
              <a:ext cx="2745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  <a:ea typeface="+mn-ea"/>
                </a:rPr>
                <a:t>Elliott et </a:t>
              </a:r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  <a:ea typeface="+mn-ea"/>
                </a:rPr>
                <a:t>Dewailly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  <a:ea typeface="+mn-ea"/>
                </a:rPr>
                <a:t> 1995 ; </a:t>
              </a:r>
              <a:r>
                <a:rPr lang="fr-FR" sz="1200" dirty="0" smtClean="0">
                  <a:solidFill>
                    <a:srgbClr val="92D050"/>
                  </a:solidFill>
                  <a:latin typeface="Calibri Light" panose="020F0302020204030204" pitchFamily="34" charset="0"/>
                  <a:ea typeface="+mn-ea"/>
                </a:rPr>
                <a:t>Lobry et al. 2003</a:t>
              </a:r>
              <a:endParaRPr lang="fr-FR" sz="1200" dirty="0">
                <a:solidFill>
                  <a:srgbClr val="92D050"/>
                </a:solidFill>
                <a:latin typeface="Calibri Light" pitchFamily="34" charset="0"/>
                <a:ea typeface="+mn-ea"/>
              </a:endParaRPr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114185" y="5763743"/>
            <a:ext cx="5472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fr-FR"/>
            </a:defPPr>
            <a:lvl1pPr>
              <a:buFont typeface="Wingdings" pitchFamily="2" charset="2"/>
              <a:buNone/>
              <a:defRPr sz="2400">
                <a:solidFill>
                  <a:srgbClr val="CC3300"/>
                </a:solidFill>
                <a:latin typeface="Calibri Light" panose="020F03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ea typeface="+mn-ea"/>
              </a:rPr>
              <a:t>87% en valeur des pêcheries commerciales et récréatives dépendent d’espèces qui passent tout ou partie de leur vie dans les zones côtières et estuariennes </a:t>
            </a:r>
            <a:r>
              <a:rPr lang="fr-FR" sz="1200" dirty="0" smtClean="0">
                <a:solidFill>
                  <a:srgbClr val="9293A1"/>
                </a:solidFill>
                <a:ea typeface="+mn-ea"/>
              </a:rPr>
              <a:t>(OCDE, 1993)</a:t>
            </a:r>
            <a:endParaRPr lang="fr-FR" sz="1200" dirty="0">
              <a:solidFill>
                <a:srgbClr val="9293A1"/>
              </a:solidFill>
              <a:ea typeface="+mn-ea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flounder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941" y="5043669"/>
            <a:ext cx="10144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635657" y="4637931"/>
            <a:ext cx="1472847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Proportions</a:t>
            </a:r>
            <a:r>
              <a:rPr kumimoji="0" lang="fr-FR" sz="105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en nombres d’espèces</a:t>
            </a:r>
            <a:endParaRPr kumimoji="0" lang="fr-FR" sz="105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6" grpId="0" animBg="1"/>
      <p:bldP spid="58" grpId="0"/>
      <p:bldP spid="59" grpId="0"/>
      <p:bldP spid="60" grpId="0" animBg="1"/>
      <p:bldP spid="63" grpId="0" animBg="1"/>
      <p:bldP spid="65" grpId="0"/>
      <p:bldP spid="66" grpId="0"/>
      <p:bldP spid="67" grpId="0" animBg="1"/>
      <p:bldP spid="73" grpId="0"/>
      <p:bldP spid="74" grpId="0"/>
      <p:bldP spid="44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 la convergence des </a:t>
            </a:r>
            <a:r>
              <a:rPr lang="en-GB" sz="17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changements</a:t>
            </a:r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7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globaux</a:t>
            </a:r>
            <a:r>
              <a:rPr lang="en-GB" sz="17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endParaRPr lang="en-GB" sz="1700" dirty="0" smtClean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Hénocque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Denis 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2001 ; 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Hoegh-Guldberg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Bruno 2010 ; 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Matthiessen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Law, 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2002)</a:t>
            </a:r>
            <a:endParaRPr lang="en-GB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08" y="2524677"/>
            <a:ext cx="1775945" cy="1896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7522768" y="4716224"/>
            <a:ext cx="1009672" cy="838328"/>
            <a:chOff x="2154" y="1173"/>
            <a:chExt cx="1134" cy="1441"/>
          </a:xfrm>
        </p:grpSpPr>
        <p:pic>
          <p:nvPicPr>
            <p:cNvPr id="25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173"/>
              <a:ext cx="1134" cy="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245" y="1888"/>
              <a:ext cx="635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>
                <a:solidFill>
                  <a:srgbClr val="003A80"/>
                </a:solidFill>
                <a:ea typeface="+mn-ea"/>
              </a:endParaRPr>
            </a:p>
          </p:txBody>
        </p:sp>
      </p:grpSp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246" y="1668025"/>
            <a:ext cx="18716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1" y="3797107"/>
            <a:ext cx="927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2" y="4443666"/>
            <a:ext cx="92551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55" y="3644230"/>
            <a:ext cx="1704447" cy="96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85853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22" y="3071526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1" descr="MCj0197867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94" y="5198833"/>
            <a:ext cx="949407" cy="9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8" descr="MCj03267100000[1]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5" y="3636081"/>
            <a:ext cx="1362685" cy="74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1621" y="5418469"/>
            <a:ext cx="1219840" cy="70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 descr="C:\Documents and Settings\Mélanie\Local Settings\Temporary Internet Files\Content.IE5\Q3RP3YR2\MCBL00381_0000[1].wmf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10000" r="7714" b="15000"/>
          <a:stretch>
            <a:fillRect/>
          </a:stretch>
        </p:blipFill>
        <p:spPr bwMode="auto">
          <a:xfrm>
            <a:off x="5653191" y="5573486"/>
            <a:ext cx="1033708" cy="462116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5683718" y="6097814"/>
            <a:ext cx="97667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Urbanisation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57583" y="4216322"/>
            <a:ext cx="68723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Dragage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945878" y="2524677"/>
            <a:ext cx="122559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Aménagements, </a:t>
            </a:r>
          </a:p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Poldérisation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871435" y="4496155"/>
            <a:ext cx="55976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 err="1" smtClean="0">
                <a:solidFill>
                  <a:prstClr val="white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Pêche</a:t>
            </a:r>
            <a:endParaRPr lang="en-GB" sz="1200" dirty="0" smtClean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7481933" y="6147978"/>
            <a:ext cx="7191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Barrages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5148064" y="3359082"/>
            <a:ext cx="148938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Activités industrielles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5879456" y="3848720"/>
            <a:ext cx="128618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Activités agricoles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53462" y="5677459"/>
            <a:ext cx="128618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Activités agricoles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6879675" y="1988840"/>
            <a:ext cx="165372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Changement climatique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6849909" y="4454248"/>
            <a:ext cx="216988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Changements hydrodynamiques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6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Problématique de recherches</a:t>
            </a:r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08" y="2524677"/>
            <a:ext cx="1775945" cy="1896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7522768" y="4716224"/>
            <a:ext cx="1009672" cy="838328"/>
            <a:chOff x="2154" y="1173"/>
            <a:chExt cx="1134" cy="1441"/>
          </a:xfrm>
        </p:grpSpPr>
        <p:pic>
          <p:nvPicPr>
            <p:cNvPr id="2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173"/>
              <a:ext cx="1134" cy="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245" y="1888"/>
              <a:ext cx="635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>
                <a:solidFill>
                  <a:srgbClr val="003A80"/>
                </a:solidFill>
                <a:ea typeface="+mn-ea"/>
              </a:endParaRPr>
            </a:p>
          </p:txBody>
        </p:sp>
      </p:grpSp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246" y="1668025"/>
            <a:ext cx="18716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1" y="3797107"/>
            <a:ext cx="927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2" y="4443666"/>
            <a:ext cx="92551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55" y="3644230"/>
            <a:ext cx="1704447" cy="96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85853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22" y="3071526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1" descr="MCj0197867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94" y="5198833"/>
            <a:ext cx="949407" cy="9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8" descr="MCj0326710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5" y="3636081"/>
            <a:ext cx="1362685" cy="74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1621" y="5418469"/>
            <a:ext cx="1219840" cy="70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 descr="C:\Documents and Settings\Mélanie\Local Settings\Temporary Internet Files\Content.IE5\Q3RP3YR2\MCBL00381_0000[1].wmf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10000" r="7714" b="15000"/>
          <a:stretch>
            <a:fillRect/>
          </a:stretch>
        </p:blipFill>
        <p:spPr bwMode="auto">
          <a:xfrm>
            <a:off x="5653191" y="5573486"/>
            <a:ext cx="1033708" cy="462116"/>
          </a:xfrm>
          <a:prstGeom prst="rect">
            <a:avLst/>
          </a:prstGeom>
          <a:noFill/>
        </p:spPr>
      </p:pic>
      <p:grpSp>
        <p:nvGrpSpPr>
          <p:cNvPr id="45" name="Groupe 44"/>
          <p:cNvGrpSpPr/>
          <p:nvPr/>
        </p:nvGrpSpPr>
        <p:grpSpPr>
          <a:xfrm>
            <a:off x="1908175" y="1125538"/>
            <a:ext cx="5903913" cy="1589087"/>
            <a:chOff x="1908175" y="1125538"/>
            <a:chExt cx="5903913" cy="1589087"/>
          </a:xfrm>
        </p:grpSpPr>
        <p:pic>
          <p:nvPicPr>
            <p:cNvPr id="46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1125538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Group 31"/>
            <p:cNvGrpSpPr>
              <a:grpSpLocks/>
            </p:cNvGrpSpPr>
            <p:nvPr/>
          </p:nvGrpSpPr>
          <p:grpSpPr bwMode="auto">
            <a:xfrm>
              <a:off x="1908175" y="1268413"/>
              <a:ext cx="1728788" cy="1441450"/>
              <a:chOff x="158" y="799"/>
              <a:chExt cx="1293" cy="1241"/>
            </a:xfrm>
          </p:grpSpPr>
          <p:pic>
            <p:nvPicPr>
              <p:cNvPr id="52" name="Picture 21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" y="799"/>
                <a:ext cx="738" cy="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2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" y="1434"/>
                <a:ext cx="68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4" name="Group 25"/>
              <p:cNvGrpSpPr>
                <a:grpSpLocks/>
              </p:cNvGrpSpPr>
              <p:nvPr/>
            </p:nvGrpSpPr>
            <p:grpSpPr bwMode="auto">
              <a:xfrm>
                <a:off x="158" y="890"/>
                <a:ext cx="544" cy="635"/>
                <a:chOff x="2154" y="1173"/>
                <a:chExt cx="1134" cy="1441"/>
              </a:xfrm>
            </p:grpSpPr>
            <p:pic>
              <p:nvPicPr>
                <p:cNvPr id="56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4" y="1173"/>
                  <a:ext cx="1134" cy="1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Rectangle 24"/>
                <p:cNvSpPr>
                  <a:spLocks noChangeArrowheads="1"/>
                </p:cNvSpPr>
                <p:nvPr/>
              </p:nvSpPr>
              <p:spPr bwMode="auto">
                <a:xfrm>
                  <a:off x="2245" y="1888"/>
                  <a:ext cx="635" cy="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 altLang="fr-FR">
                    <a:solidFill>
                      <a:srgbClr val="003A80"/>
                    </a:solidFill>
                    <a:ea typeface="+mn-ea"/>
                  </a:endParaRPr>
                </a:p>
              </p:txBody>
            </p:sp>
          </p:grpSp>
          <p:pic>
            <p:nvPicPr>
              <p:cNvPr id="55" name="Picture 2" descr="coupe_vegetatio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" y="1797"/>
                <a:ext cx="1247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992313"/>
              <a:ext cx="9271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354138"/>
              <a:ext cx="92551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9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8" y="1992313"/>
              <a:ext cx="1160462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88" y="1354138"/>
              <a:ext cx="9858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89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0816 -0.0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34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5434 -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0" y="-130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62205 -0.511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11459 -0.2486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24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0973 -0.44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223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00034 -0.269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55112E-17 L 0.30868 -0.189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94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0.2033 -0.235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1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Text Box 13"/>
          <p:cNvSpPr txBox="1">
            <a:spLocks noChangeArrowheads="1"/>
          </p:cNvSpPr>
          <p:nvPr/>
        </p:nvSpPr>
        <p:spPr bwMode="auto">
          <a:xfrm>
            <a:off x="611188" y="5330827"/>
            <a:ext cx="38084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b="1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Peuplements écologiques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Structure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Diversité spécifique, fonctionnelle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Dynamique</a:t>
            </a:r>
            <a:endParaRPr lang="en-GB" altLang="fr-FR" sz="1100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908175" y="1125538"/>
            <a:ext cx="5903913" cy="1589087"/>
            <a:chOff x="1908175" y="1125538"/>
            <a:chExt cx="5903913" cy="1589087"/>
          </a:xfrm>
        </p:grpSpPr>
        <p:pic>
          <p:nvPicPr>
            <p:cNvPr id="9222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1125538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23" name="Group 31"/>
            <p:cNvGrpSpPr>
              <a:grpSpLocks/>
            </p:cNvGrpSpPr>
            <p:nvPr/>
          </p:nvGrpSpPr>
          <p:grpSpPr bwMode="auto">
            <a:xfrm>
              <a:off x="1908175" y="1268413"/>
              <a:ext cx="1728788" cy="1441450"/>
              <a:chOff x="158" y="799"/>
              <a:chExt cx="1293" cy="1241"/>
            </a:xfrm>
          </p:grpSpPr>
          <p:pic>
            <p:nvPicPr>
              <p:cNvPr id="9233" name="Picture 21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" y="799"/>
                <a:ext cx="738" cy="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4" name="Picture 2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" y="1434"/>
                <a:ext cx="68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235" name="Group 25"/>
              <p:cNvGrpSpPr>
                <a:grpSpLocks/>
              </p:cNvGrpSpPr>
              <p:nvPr/>
            </p:nvGrpSpPr>
            <p:grpSpPr bwMode="auto">
              <a:xfrm>
                <a:off x="158" y="890"/>
                <a:ext cx="544" cy="635"/>
                <a:chOff x="2154" y="1173"/>
                <a:chExt cx="1134" cy="1441"/>
              </a:xfrm>
            </p:grpSpPr>
            <p:pic>
              <p:nvPicPr>
                <p:cNvPr id="9237" name="Picture 2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4" y="1173"/>
                  <a:ext cx="1134" cy="1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38" name="Rectangle 24"/>
                <p:cNvSpPr>
                  <a:spLocks noChangeArrowheads="1"/>
                </p:cNvSpPr>
                <p:nvPr/>
              </p:nvSpPr>
              <p:spPr bwMode="auto">
                <a:xfrm>
                  <a:off x="2245" y="1888"/>
                  <a:ext cx="635" cy="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 altLang="fr-FR">
                    <a:solidFill>
                      <a:srgbClr val="003A80"/>
                    </a:solidFill>
                    <a:ea typeface="+mn-ea"/>
                  </a:endParaRPr>
                </a:p>
              </p:txBody>
            </p:sp>
          </p:grpSp>
          <p:pic>
            <p:nvPicPr>
              <p:cNvPr id="9236" name="Picture 2" descr="coupe_vegetati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" y="1797"/>
                <a:ext cx="1247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24" name="Picture 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992313"/>
              <a:ext cx="9271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354138"/>
              <a:ext cx="92551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29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8" y="1992313"/>
              <a:ext cx="1160462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88" y="1354138"/>
              <a:ext cx="9858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Double flèche horizontale 27"/>
          <p:cNvSpPr/>
          <p:nvPr/>
        </p:nvSpPr>
        <p:spPr>
          <a:xfrm rot="18699712">
            <a:off x="2987102" y="3464244"/>
            <a:ext cx="1606319" cy="681038"/>
          </a:xfrm>
          <a:prstGeom prst="leftRightArrow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29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r>
              <a:rPr lang="fr-FR" dirty="0" smtClean="0"/>
              <a:t>Problématique de recherches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1502956" y="3866610"/>
            <a:ext cx="1670059" cy="1291091"/>
            <a:chOff x="1880552" y="5153841"/>
            <a:chExt cx="1670059" cy="1291091"/>
          </a:xfrm>
        </p:grpSpPr>
        <p:pic>
          <p:nvPicPr>
            <p:cNvPr id="32" name="Image 103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0928" y="5572863"/>
              <a:ext cx="561589" cy="257307"/>
            </a:xfrm>
            <a:prstGeom prst="rect">
              <a:avLst/>
            </a:prstGeom>
          </p:spPr>
        </p:pic>
        <p:pic>
          <p:nvPicPr>
            <p:cNvPr id="33" name="Picture 2" descr="Afficher l'image d'origine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174" y="5153841"/>
              <a:ext cx="610874" cy="24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ec.europa.eu/fisheries/images/seabass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018" y="5277791"/>
              <a:ext cx="772815" cy="29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americaneel.org/wp-content/uploads/2014/06/american-eel-drawing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775" y="5458485"/>
              <a:ext cx="508351" cy="22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s://le-ptit-cotier.fr/wp-content/uploads/2015/03/La-Crevette-grise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972" y="5380344"/>
              <a:ext cx="453892" cy="29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 41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43611" y="5678028"/>
              <a:ext cx="613820" cy="194148"/>
            </a:xfrm>
            <a:prstGeom prst="rect">
              <a:avLst/>
            </a:prstGeom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10" y="6023392"/>
              <a:ext cx="742801" cy="42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3294" y="5903421"/>
              <a:ext cx="304516" cy="239942"/>
            </a:xfrm>
            <a:prstGeom prst="rect">
              <a:avLst/>
            </a:prstGeom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2871236" y="58234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5694" y="6055821"/>
              <a:ext cx="304516" cy="239942"/>
            </a:xfrm>
            <a:prstGeom prst="rect">
              <a:avLst/>
            </a:prstGeom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3023636" y="59758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821" y="6050331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52" y="6046105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e 3"/>
          <p:cNvGrpSpPr/>
          <p:nvPr/>
        </p:nvGrpSpPr>
        <p:grpSpPr>
          <a:xfrm>
            <a:off x="3954060" y="3003694"/>
            <a:ext cx="4470914" cy="3370121"/>
            <a:chOff x="3954060" y="3003694"/>
            <a:chExt cx="4470914" cy="3370121"/>
          </a:xfrm>
        </p:grpSpPr>
        <p:sp>
          <p:nvSpPr>
            <p:cNvPr id="9241" name="Text Box 12"/>
            <p:cNvSpPr txBox="1">
              <a:spLocks noChangeArrowheads="1"/>
            </p:cNvSpPr>
            <p:nvPr/>
          </p:nvSpPr>
          <p:spPr bwMode="auto">
            <a:xfrm>
              <a:off x="5938838" y="5538790"/>
              <a:ext cx="2376488" cy="83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010" tIns="40005" rIns="80010" bIns="40005">
              <a:spAutoFit/>
            </a:bodyPr>
            <a:lstStyle>
              <a:lvl1pPr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b="1" dirty="0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Ecosystèmes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Fonctionnement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Dynamique trophique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endParaRPr>
            </a:p>
          </p:txBody>
        </p:sp>
        <p:sp>
          <p:nvSpPr>
            <p:cNvPr id="24585" name="AutoShape 31"/>
            <p:cNvSpPr>
              <a:spLocks noChangeArrowheads="1"/>
            </p:cNvSpPr>
            <p:nvPr/>
          </p:nvSpPr>
          <p:spPr bwMode="auto">
            <a:xfrm>
              <a:off x="3954060" y="4403879"/>
              <a:ext cx="1582738" cy="517525"/>
            </a:xfrm>
            <a:prstGeom prst="leftRightArrow">
              <a:avLst>
                <a:gd name="adj1" fmla="val 50000"/>
                <a:gd name="adj2" fmla="val 70166"/>
              </a:avLst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solidFill>
                  <a:srgbClr val="003A80"/>
                </a:solidFill>
                <a:latin typeface="Arial"/>
                <a:ea typeface="+mn-ea"/>
              </a:endParaRPr>
            </a:p>
          </p:txBody>
        </p:sp>
        <p:sp>
          <p:nvSpPr>
            <p:cNvPr id="31" name="Double flèche horizontale 30"/>
            <p:cNvSpPr/>
            <p:nvPr/>
          </p:nvSpPr>
          <p:spPr>
            <a:xfrm rot="2900288" flipH="1">
              <a:off x="4819370" y="3471739"/>
              <a:ext cx="1617127" cy="681037"/>
            </a:xfrm>
            <a:prstGeom prst="leftRightArrow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solidFill>
                  <a:srgbClr val="003A80"/>
                </a:solidFill>
                <a:latin typeface="Arial"/>
                <a:ea typeface="+mn-ea"/>
              </a:endParaRPr>
            </a:p>
          </p:txBody>
        </p:sp>
        <p:pic>
          <p:nvPicPr>
            <p:cNvPr id="45" name="Picture 5" descr="Image associée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3"/>
            <a:stretch/>
          </p:blipFill>
          <p:spPr bwMode="auto">
            <a:xfrm>
              <a:off x="5933178" y="4012500"/>
              <a:ext cx="2491796" cy="152628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470150" y="261645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Habitat</a:t>
            </a:r>
          </a:p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et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ses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modifications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18691129">
            <a:off x="3206272" y="3602930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Ce </a:t>
            </a:r>
            <a:r>
              <a:rPr lang="en-GB" dirty="0" err="1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cours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rot="301405">
            <a:off x="4385986" y="3557511"/>
            <a:ext cx="6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?</a:t>
            </a:r>
            <a:endParaRPr lang="fr-F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2" grpId="0"/>
      <p:bldP spid="28" grpId="0" animBg="1"/>
      <p:bldP spid="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fr-FR" sz="3200" dirty="0" smtClean="0">
                <a:solidFill>
                  <a:schemeClr val="accent2"/>
                </a:solidFill>
                <a:latin typeface="Century Gothic" pitchFamily="34" charset="0"/>
              </a:rPr>
              <a:t>1. </a:t>
            </a:r>
            <a:r>
              <a:rPr lang="fr-FR" sz="3200" dirty="0">
                <a:solidFill>
                  <a:schemeClr val="accent2"/>
                </a:solidFill>
                <a:latin typeface="Century Gothic" pitchFamily="34" charset="0"/>
              </a:rPr>
              <a:t>La structure des assemblages de poissons estuariens</a:t>
            </a:r>
            <a:endParaRPr lang="fr-FR" sz="32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08"/>
          <p:cNvSpPr txBox="1">
            <a:spLocks noChangeArrowheads="1"/>
          </p:cNvSpPr>
          <p:nvPr/>
        </p:nvSpPr>
        <p:spPr>
          <a:xfrm>
            <a:off x="457199" y="221739"/>
            <a:ext cx="8579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latin typeface="Calibri Light" panose="020F0302020204030204" pitchFamily="34" charset="0"/>
              </a:rPr>
              <a:t/>
            </a:r>
            <a:br>
              <a:rPr lang="fr-FR" sz="1200" dirty="0" smtClean="0">
                <a:latin typeface="Calibri Light" panose="020F0302020204030204" pitchFamily="34" charset="0"/>
              </a:rPr>
            </a:br>
            <a:r>
              <a:rPr lang="fr-FR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d’après </a:t>
            </a:r>
            <a:r>
              <a:rPr lang="fr-FR" sz="1200" dirty="0">
                <a:solidFill>
                  <a:srgbClr val="92D050"/>
                </a:solidFill>
                <a:latin typeface="Calibri Light" panose="020F0302020204030204" pitchFamily="34" charset="0"/>
              </a:rPr>
              <a:t>Lobry et al. 2003 ; Lobry et al. 2006 ; Thèse Delphine Nicolas 2010 ; Nicolas et al. 2010a ; Nicolas et al. 2010b ; Nicolas et al. 2011</a:t>
            </a:r>
          </a:p>
          <a:p>
            <a:endParaRPr lang="fr-FR" sz="1200" dirty="0" smtClean="0">
              <a:solidFill>
                <a:srgbClr val="92D050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" name="Group 475"/>
          <p:cNvGrpSpPr>
            <a:grpSpLocks/>
          </p:cNvGrpSpPr>
          <p:nvPr/>
        </p:nvGrpSpPr>
        <p:grpSpPr bwMode="auto">
          <a:xfrm>
            <a:off x="1828800" y="4411663"/>
            <a:ext cx="5715000" cy="914400"/>
            <a:chOff x="1152" y="2688"/>
            <a:chExt cx="3600" cy="576"/>
          </a:xfrm>
        </p:grpSpPr>
        <p:sp>
          <p:nvSpPr>
            <p:cNvPr id="20512" name="Rectangle 418"/>
            <p:cNvSpPr>
              <a:spLocks noChangeArrowheads="1"/>
            </p:cNvSpPr>
            <p:nvPr/>
          </p:nvSpPr>
          <p:spPr bwMode="auto">
            <a:xfrm>
              <a:off x="1152" y="2784"/>
              <a:ext cx="3600" cy="480"/>
            </a:xfrm>
            <a:prstGeom prst="rect">
              <a:avLst/>
            </a:prstGeom>
            <a:solidFill>
              <a:srgbClr val="66FFCC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13" name="Text Box 410"/>
            <p:cNvSpPr txBox="1">
              <a:spLocks noChangeArrowheads="1"/>
            </p:cNvSpPr>
            <p:nvPr/>
          </p:nvSpPr>
          <p:spPr bwMode="auto">
            <a:xfrm>
              <a:off x="1222" y="2840"/>
              <a:ext cx="68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Processus</a:t>
              </a:r>
            </a:p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locaux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20514" name="Group 435"/>
            <p:cNvGrpSpPr>
              <a:grpSpLocks noChangeAspect="1"/>
            </p:cNvGrpSpPr>
            <p:nvPr/>
          </p:nvGrpSpPr>
          <p:grpSpPr bwMode="auto">
            <a:xfrm rot="-1192871">
              <a:off x="2832" y="2688"/>
              <a:ext cx="432" cy="576"/>
              <a:chOff x="2853" y="2688"/>
              <a:chExt cx="432" cy="576"/>
            </a:xfrm>
          </p:grpSpPr>
          <p:sp>
            <p:nvSpPr>
              <p:cNvPr id="20515" name="AutoShape 434"/>
              <p:cNvSpPr>
                <a:spLocks noChangeAspect="1" noChangeArrowheads="1" noTextEdit="1"/>
              </p:cNvSpPr>
              <p:nvPr/>
            </p:nvSpPr>
            <p:spPr bwMode="auto">
              <a:xfrm>
                <a:off x="2853" y="2688"/>
                <a:ext cx="43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6" name="Freeform 436"/>
              <p:cNvSpPr>
                <a:spLocks/>
              </p:cNvSpPr>
              <p:nvPr/>
            </p:nvSpPr>
            <p:spPr bwMode="auto">
              <a:xfrm>
                <a:off x="2876" y="3032"/>
                <a:ext cx="148" cy="216"/>
              </a:xfrm>
              <a:custGeom>
                <a:avLst/>
                <a:gdLst>
                  <a:gd name="T0" fmla="*/ 0 w 443"/>
                  <a:gd name="T1" fmla="*/ 0 h 647"/>
                  <a:gd name="T2" fmla="*/ 0 w 443"/>
                  <a:gd name="T3" fmla="*/ 0 h 647"/>
                  <a:gd name="T4" fmla="*/ 0 w 443"/>
                  <a:gd name="T5" fmla="*/ 0 h 647"/>
                  <a:gd name="T6" fmla="*/ 0 w 443"/>
                  <a:gd name="T7" fmla="*/ 0 h 647"/>
                  <a:gd name="T8" fmla="*/ 0 w 443"/>
                  <a:gd name="T9" fmla="*/ 0 h 647"/>
                  <a:gd name="T10" fmla="*/ 0 w 443"/>
                  <a:gd name="T11" fmla="*/ 0 h 647"/>
                  <a:gd name="T12" fmla="*/ 0 w 443"/>
                  <a:gd name="T13" fmla="*/ 0 h 647"/>
                  <a:gd name="T14" fmla="*/ 0 w 443"/>
                  <a:gd name="T15" fmla="*/ 0 h 647"/>
                  <a:gd name="T16" fmla="*/ 0 w 443"/>
                  <a:gd name="T17" fmla="*/ 0 h 647"/>
                  <a:gd name="T18" fmla="*/ 0 w 443"/>
                  <a:gd name="T19" fmla="*/ 0 h 647"/>
                  <a:gd name="T20" fmla="*/ 0 w 443"/>
                  <a:gd name="T21" fmla="*/ 0 h 647"/>
                  <a:gd name="T22" fmla="*/ 0 w 443"/>
                  <a:gd name="T23" fmla="*/ 0 h 647"/>
                  <a:gd name="T24" fmla="*/ 0 w 443"/>
                  <a:gd name="T25" fmla="*/ 0 h 647"/>
                  <a:gd name="T26" fmla="*/ 0 w 443"/>
                  <a:gd name="T27" fmla="*/ 0 h 647"/>
                  <a:gd name="T28" fmla="*/ 0 w 443"/>
                  <a:gd name="T29" fmla="*/ 0 h 647"/>
                  <a:gd name="T30" fmla="*/ 0 w 443"/>
                  <a:gd name="T31" fmla="*/ 0 h 647"/>
                  <a:gd name="T32" fmla="*/ 0 w 443"/>
                  <a:gd name="T33" fmla="*/ 0 h 647"/>
                  <a:gd name="T34" fmla="*/ 0 w 443"/>
                  <a:gd name="T35" fmla="*/ 0 h 647"/>
                  <a:gd name="T36" fmla="*/ 0 w 443"/>
                  <a:gd name="T37" fmla="*/ 0 h 647"/>
                  <a:gd name="T38" fmla="*/ 0 w 443"/>
                  <a:gd name="T39" fmla="*/ 0 h 647"/>
                  <a:gd name="T40" fmla="*/ 0 w 443"/>
                  <a:gd name="T41" fmla="*/ 0 h 647"/>
                  <a:gd name="T42" fmla="*/ 0 w 443"/>
                  <a:gd name="T43" fmla="*/ 0 h 647"/>
                  <a:gd name="T44" fmla="*/ 0 w 443"/>
                  <a:gd name="T45" fmla="*/ 0 h 647"/>
                  <a:gd name="T46" fmla="*/ 0 w 443"/>
                  <a:gd name="T47" fmla="*/ 0 h 647"/>
                  <a:gd name="T48" fmla="*/ 0 w 443"/>
                  <a:gd name="T49" fmla="*/ 0 h 647"/>
                  <a:gd name="T50" fmla="*/ 0 w 443"/>
                  <a:gd name="T51" fmla="*/ 0 h 647"/>
                  <a:gd name="T52" fmla="*/ 0 w 443"/>
                  <a:gd name="T53" fmla="*/ 0 h 647"/>
                  <a:gd name="T54" fmla="*/ 0 w 443"/>
                  <a:gd name="T55" fmla="*/ 0 h 647"/>
                  <a:gd name="T56" fmla="*/ 0 w 443"/>
                  <a:gd name="T57" fmla="*/ 0 h 647"/>
                  <a:gd name="T58" fmla="*/ 0 w 443"/>
                  <a:gd name="T59" fmla="*/ 0 h 647"/>
                  <a:gd name="T60" fmla="*/ 0 w 443"/>
                  <a:gd name="T61" fmla="*/ 0 h 647"/>
                  <a:gd name="T62" fmla="*/ 0 w 443"/>
                  <a:gd name="T63" fmla="*/ 0 h 647"/>
                  <a:gd name="T64" fmla="*/ 0 w 443"/>
                  <a:gd name="T65" fmla="*/ 0 h 647"/>
                  <a:gd name="T66" fmla="*/ 0 w 443"/>
                  <a:gd name="T67" fmla="*/ 0 h 647"/>
                  <a:gd name="T68" fmla="*/ 0 w 443"/>
                  <a:gd name="T69" fmla="*/ 0 h 647"/>
                  <a:gd name="T70" fmla="*/ 0 w 443"/>
                  <a:gd name="T71" fmla="*/ 0 h 647"/>
                  <a:gd name="T72" fmla="*/ 0 w 443"/>
                  <a:gd name="T73" fmla="*/ 0 h 647"/>
                  <a:gd name="T74" fmla="*/ 0 w 443"/>
                  <a:gd name="T75" fmla="*/ 0 h 647"/>
                  <a:gd name="T76" fmla="*/ 0 w 443"/>
                  <a:gd name="T77" fmla="*/ 0 h 647"/>
                  <a:gd name="T78" fmla="*/ 0 w 443"/>
                  <a:gd name="T79" fmla="*/ 0 h 647"/>
                  <a:gd name="T80" fmla="*/ 0 w 443"/>
                  <a:gd name="T81" fmla="*/ 0 h 647"/>
                  <a:gd name="T82" fmla="*/ 0 w 443"/>
                  <a:gd name="T83" fmla="*/ 0 h 647"/>
                  <a:gd name="T84" fmla="*/ 0 w 443"/>
                  <a:gd name="T85" fmla="*/ 0 h 647"/>
                  <a:gd name="T86" fmla="*/ 0 w 443"/>
                  <a:gd name="T87" fmla="*/ 0 h 647"/>
                  <a:gd name="T88" fmla="*/ 0 w 443"/>
                  <a:gd name="T89" fmla="*/ 0 h 647"/>
                  <a:gd name="T90" fmla="*/ 0 w 443"/>
                  <a:gd name="T91" fmla="*/ 0 h 647"/>
                  <a:gd name="T92" fmla="*/ 0 w 443"/>
                  <a:gd name="T93" fmla="*/ 0 h 647"/>
                  <a:gd name="T94" fmla="*/ 0 w 443"/>
                  <a:gd name="T95" fmla="*/ 0 h 647"/>
                  <a:gd name="T96" fmla="*/ 0 w 443"/>
                  <a:gd name="T97" fmla="*/ 0 h 647"/>
                  <a:gd name="T98" fmla="*/ 0 w 443"/>
                  <a:gd name="T99" fmla="*/ 0 h 647"/>
                  <a:gd name="T100" fmla="*/ 0 w 443"/>
                  <a:gd name="T101" fmla="*/ 0 h 647"/>
                  <a:gd name="T102" fmla="*/ 0 w 443"/>
                  <a:gd name="T103" fmla="*/ 0 h 647"/>
                  <a:gd name="T104" fmla="*/ 0 w 443"/>
                  <a:gd name="T105" fmla="*/ 0 h 647"/>
                  <a:gd name="T106" fmla="*/ 0 w 443"/>
                  <a:gd name="T107" fmla="*/ 0 h 647"/>
                  <a:gd name="T108" fmla="*/ 0 w 443"/>
                  <a:gd name="T109" fmla="*/ 0 h 647"/>
                  <a:gd name="T110" fmla="*/ 0 w 443"/>
                  <a:gd name="T111" fmla="*/ 0 h 647"/>
                  <a:gd name="T112" fmla="*/ 0 w 443"/>
                  <a:gd name="T113" fmla="*/ 0 h 647"/>
                  <a:gd name="T114" fmla="*/ 0 w 443"/>
                  <a:gd name="T115" fmla="*/ 0 h 647"/>
                  <a:gd name="T116" fmla="*/ 0 w 443"/>
                  <a:gd name="T117" fmla="*/ 0 h 647"/>
                  <a:gd name="T118" fmla="*/ 0 w 443"/>
                  <a:gd name="T119" fmla="*/ 0 h 64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3"/>
                  <a:gd name="T181" fmla="*/ 0 h 647"/>
                  <a:gd name="T182" fmla="*/ 443 w 443"/>
                  <a:gd name="T183" fmla="*/ 647 h 64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3" h="647">
                    <a:moveTo>
                      <a:pt x="192" y="56"/>
                    </a:moveTo>
                    <a:lnTo>
                      <a:pt x="192" y="56"/>
                    </a:lnTo>
                    <a:lnTo>
                      <a:pt x="197" y="56"/>
                    </a:lnTo>
                    <a:lnTo>
                      <a:pt x="200" y="56"/>
                    </a:lnTo>
                    <a:lnTo>
                      <a:pt x="205" y="57"/>
                    </a:lnTo>
                    <a:lnTo>
                      <a:pt x="211" y="59"/>
                    </a:lnTo>
                    <a:lnTo>
                      <a:pt x="218" y="59"/>
                    </a:lnTo>
                    <a:lnTo>
                      <a:pt x="224" y="59"/>
                    </a:lnTo>
                    <a:lnTo>
                      <a:pt x="231" y="60"/>
                    </a:lnTo>
                    <a:lnTo>
                      <a:pt x="237" y="60"/>
                    </a:lnTo>
                    <a:lnTo>
                      <a:pt x="247" y="61"/>
                    </a:lnTo>
                    <a:lnTo>
                      <a:pt x="254" y="61"/>
                    </a:lnTo>
                    <a:lnTo>
                      <a:pt x="263" y="61"/>
                    </a:lnTo>
                    <a:lnTo>
                      <a:pt x="273" y="61"/>
                    </a:lnTo>
                    <a:lnTo>
                      <a:pt x="284" y="61"/>
                    </a:lnTo>
                    <a:lnTo>
                      <a:pt x="292" y="60"/>
                    </a:lnTo>
                    <a:lnTo>
                      <a:pt x="303" y="59"/>
                    </a:lnTo>
                    <a:lnTo>
                      <a:pt x="307" y="59"/>
                    </a:lnTo>
                    <a:lnTo>
                      <a:pt x="311" y="59"/>
                    </a:lnTo>
                    <a:lnTo>
                      <a:pt x="317" y="57"/>
                    </a:lnTo>
                    <a:lnTo>
                      <a:pt x="322" y="57"/>
                    </a:lnTo>
                    <a:lnTo>
                      <a:pt x="327" y="56"/>
                    </a:lnTo>
                    <a:lnTo>
                      <a:pt x="332" y="56"/>
                    </a:lnTo>
                    <a:lnTo>
                      <a:pt x="338" y="54"/>
                    </a:lnTo>
                    <a:lnTo>
                      <a:pt x="342" y="53"/>
                    </a:lnTo>
                    <a:lnTo>
                      <a:pt x="348" y="51"/>
                    </a:lnTo>
                    <a:lnTo>
                      <a:pt x="352" y="50"/>
                    </a:lnTo>
                    <a:lnTo>
                      <a:pt x="358" y="48"/>
                    </a:lnTo>
                    <a:lnTo>
                      <a:pt x="364" y="47"/>
                    </a:lnTo>
                    <a:lnTo>
                      <a:pt x="373" y="42"/>
                    </a:lnTo>
                    <a:lnTo>
                      <a:pt x="383" y="40"/>
                    </a:lnTo>
                    <a:lnTo>
                      <a:pt x="387" y="35"/>
                    </a:lnTo>
                    <a:lnTo>
                      <a:pt x="393" y="34"/>
                    </a:lnTo>
                    <a:lnTo>
                      <a:pt x="398" y="31"/>
                    </a:lnTo>
                    <a:lnTo>
                      <a:pt x="403" y="29"/>
                    </a:lnTo>
                    <a:lnTo>
                      <a:pt x="412" y="22"/>
                    </a:lnTo>
                    <a:lnTo>
                      <a:pt x="422" y="16"/>
                    </a:lnTo>
                    <a:lnTo>
                      <a:pt x="430" y="10"/>
                    </a:lnTo>
                    <a:lnTo>
                      <a:pt x="440" y="3"/>
                    </a:lnTo>
                    <a:lnTo>
                      <a:pt x="443" y="0"/>
                    </a:lnTo>
                    <a:lnTo>
                      <a:pt x="443" y="1"/>
                    </a:lnTo>
                    <a:lnTo>
                      <a:pt x="443" y="4"/>
                    </a:lnTo>
                    <a:lnTo>
                      <a:pt x="440" y="13"/>
                    </a:lnTo>
                    <a:lnTo>
                      <a:pt x="437" y="16"/>
                    </a:lnTo>
                    <a:lnTo>
                      <a:pt x="433" y="23"/>
                    </a:lnTo>
                    <a:lnTo>
                      <a:pt x="431" y="29"/>
                    </a:lnTo>
                    <a:lnTo>
                      <a:pt x="428" y="35"/>
                    </a:lnTo>
                    <a:lnTo>
                      <a:pt x="424" y="42"/>
                    </a:lnTo>
                    <a:lnTo>
                      <a:pt x="421" y="53"/>
                    </a:lnTo>
                    <a:lnTo>
                      <a:pt x="417" y="60"/>
                    </a:lnTo>
                    <a:lnTo>
                      <a:pt x="412" y="70"/>
                    </a:lnTo>
                    <a:lnTo>
                      <a:pt x="406" y="79"/>
                    </a:lnTo>
                    <a:lnTo>
                      <a:pt x="402" y="89"/>
                    </a:lnTo>
                    <a:lnTo>
                      <a:pt x="396" y="101"/>
                    </a:lnTo>
                    <a:lnTo>
                      <a:pt x="390" y="111"/>
                    </a:lnTo>
                    <a:lnTo>
                      <a:pt x="384" y="123"/>
                    </a:lnTo>
                    <a:lnTo>
                      <a:pt x="377" y="135"/>
                    </a:lnTo>
                    <a:lnTo>
                      <a:pt x="371" y="146"/>
                    </a:lnTo>
                    <a:lnTo>
                      <a:pt x="364" y="161"/>
                    </a:lnTo>
                    <a:lnTo>
                      <a:pt x="358" y="173"/>
                    </a:lnTo>
                    <a:lnTo>
                      <a:pt x="351" y="186"/>
                    </a:lnTo>
                    <a:lnTo>
                      <a:pt x="342" y="200"/>
                    </a:lnTo>
                    <a:lnTo>
                      <a:pt x="335" y="214"/>
                    </a:lnTo>
                    <a:lnTo>
                      <a:pt x="327" y="228"/>
                    </a:lnTo>
                    <a:lnTo>
                      <a:pt x="319" y="241"/>
                    </a:lnTo>
                    <a:lnTo>
                      <a:pt x="311" y="256"/>
                    </a:lnTo>
                    <a:lnTo>
                      <a:pt x="304" y="271"/>
                    </a:lnTo>
                    <a:lnTo>
                      <a:pt x="297" y="285"/>
                    </a:lnTo>
                    <a:lnTo>
                      <a:pt x="288" y="298"/>
                    </a:lnTo>
                    <a:lnTo>
                      <a:pt x="279" y="313"/>
                    </a:lnTo>
                    <a:lnTo>
                      <a:pt x="270" y="329"/>
                    </a:lnTo>
                    <a:lnTo>
                      <a:pt x="263" y="342"/>
                    </a:lnTo>
                    <a:lnTo>
                      <a:pt x="254" y="356"/>
                    </a:lnTo>
                    <a:lnTo>
                      <a:pt x="247" y="372"/>
                    </a:lnTo>
                    <a:lnTo>
                      <a:pt x="237" y="385"/>
                    </a:lnTo>
                    <a:lnTo>
                      <a:pt x="230" y="398"/>
                    </a:lnTo>
                    <a:lnTo>
                      <a:pt x="221" y="413"/>
                    </a:lnTo>
                    <a:lnTo>
                      <a:pt x="213" y="426"/>
                    </a:lnTo>
                    <a:lnTo>
                      <a:pt x="205" y="440"/>
                    </a:lnTo>
                    <a:lnTo>
                      <a:pt x="196" y="454"/>
                    </a:lnTo>
                    <a:lnTo>
                      <a:pt x="189" y="467"/>
                    </a:lnTo>
                    <a:lnTo>
                      <a:pt x="181" y="478"/>
                    </a:lnTo>
                    <a:lnTo>
                      <a:pt x="174" y="492"/>
                    </a:lnTo>
                    <a:lnTo>
                      <a:pt x="165" y="503"/>
                    </a:lnTo>
                    <a:lnTo>
                      <a:pt x="159" y="514"/>
                    </a:lnTo>
                    <a:lnTo>
                      <a:pt x="152" y="525"/>
                    </a:lnTo>
                    <a:lnTo>
                      <a:pt x="145" y="536"/>
                    </a:lnTo>
                    <a:lnTo>
                      <a:pt x="139" y="546"/>
                    </a:lnTo>
                    <a:lnTo>
                      <a:pt x="133" y="555"/>
                    </a:lnTo>
                    <a:lnTo>
                      <a:pt x="126" y="563"/>
                    </a:lnTo>
                    <a:lnTo>
                      <a:pt x="121" y="572"/>
                    </a:lnTo>
                    <a:lnTo>
                      <a:pt x="114" y="581"/>
                    </a:lnTo>
                    <a:lnTo>
                      <a:pt x="110" y="588"/>
                    </a:lnTo>
                    <a:lnTo>
                      <a:pt x="104" y="594"/>
                    </a:lnTo>
                    <a:lnTo>
                      <a:pt x="101" y="601"/>
                    </a:lnTo>
                    <a:lnTo>
                      <a:pt x="95" y="604"/>
                    </a:lnTo>
                    <a:lnTo>
                      <a:pt x="91" y="610"/>
                    </a:lnTo>
                    <a:lnTo>
                      <a:pt x="89" y="615"/>
                    </a:lnTo>
                    <a:lnTo>
                      <a:pt x="86" y="617"/>
                    </a:lnTo>
                    <a:lnTo>
                      <a:pt x="80" y="622"/>
                    </a:lnTo>
                    <a:lnTo>
                      <a:pt x="75" y="626"/>
                    </a:lnTo>
                    <a:lnTo>
                      <a:pt x="69" y="631"/>
                    </a:lnTo>
                    <a:lnTo>
                      <a:pt x="63" y="635"/>
                    </a:lnTo>
                    <a:lnTo>
                      <a:pt x="54" y="639"/>
                    </a:lnTo>
                    <a:lnTo>
                      <a:pt x="45" y="645"/>
                    </a:lnTo>
                    <a:lnTo>
                      <a:pt x="38" y="647"/>
                    </a:lnTo>
                    <a:lnTo>
                      <a:pt x="29" y="647"/>
                    </a:lnTo>
                    <a:lnTo>
                      <a:pt x="24" y="647"/>
                    </a:lnTo>
                    <a:lnTo>
                      <a:pt x="19" y="645"/>
                    </a:lnTo>
                    <a:lnTo>
                      <a:pt x="13" y="639"/>
                    </a:lnTo>
                    <a:lnTo>
                      <a:pt x="9" y="634"/>
                    </a:lnTo>
                    <a:lnTo>
                      <a:pt x="7" y="625"/>
                    </a:lnTo>
                    <a:lnTo>
                      <a:pt x="5" y="616"/>
                    </a:lnTo>
                    <a:lnTo>
                      <a:pt x="3" y="610"/>
                    </a:lnTo>
                    <a:lnTo>
                      <a:pt x="2" y="604"/>
                    </a:lnTo>
                    <a:lnTo>
                      <a:pt x="0" y="597"/>
                    </a:lnTo>
                    <a:lnTo>
                      <a:pt x="0" y="591"/>
                    </a:lnTo>
                    <a:lnTo>
                      <a:pt x="0" y="582"/>
                    </a:lnTo>
                    <a:lnTo>
                      <a:pt x="0" y="575"/>
                    </a:lnTo>
                    <a:lnTo>
                      <a:pt x="0" y="568"/>
                    </a:lnTo>
                    <a:lnTo>
                      <a:pt x="0" y="559"/>
                    </a:lnTo>
                    <a:lnTo>
                      <a:pt x="0" y="553"/>
                    </a:lnTo>
                    <a:lnTo>
                      <a:pt x="0" y="549"/>
                    </a:lnTo>
                    <a:lnTo>
                      <a:pt x="0" y="543"/>
                    </a:lnTo>
                    <a:lnTo>
                      <a:pt x="2" y="538"/>
                    </a:lnTo>
                    <a:lnTo>
                      <a:pt x="2" y="533"/>
                    </a:lnTo>
                    <a:lnTo>
                      <a:pt x="3" y="527"/>
                    </a:lnTo>
                    <a:lnTo>
                      <a:pt x="3" y="519"/>
                    </a:lnTo>
                    <a:lnTo>
                      <a:pt x="6" y="515"/>
                    </a:lnTo>
                    <a:lnTo>
                      <a:pt x="6" y="508"/>
                    </a:lnTo>
                    <a:lnTo>
                      <a:pt x="7" y="500"/>
                    </a:lnTo>
                    <a:lnTo>
                      <a:pt x="7" y="495"/>
                    </a:lnTo>
                    <a:lnTo>
                      <a:pt x="9" y="487"/>
                    </a:lnTo>
                    <a:lnTo>
                      <a:pt x="12" y="480"/>
                    </a:lnTo>
                    <a:lnTo>
                      <a:pt x="13" y="474"/>
                    </a:lnTo>
                    <a:lnTo>
                      <a:pt x="16" y="467"/>
                    </a:lnTo>
                    <a:lnTo>
                      <a:pt x="19" y="461"/>
                    </a:lnTo>
                    <a:lnTo>
                      <a:pt x="19" y="452"/>
                    </a:lnTo>
                    <a:lnTo>
                      <a:pt x="22" y="445"/>
                    </a:lnTo>
                    <a:lnTo>
                      <a:pt x="24" y="437"/>
                    </a:lnTo>
                    <a:lnTo>
                      <a:pt x="26" y="430"/>
                    </a:lnTo>
                    <a:lnTo>
                      <a:pt x="28" y="421"/>
                    </a:lnTo>
                    <a:lnTo>
                      <a:pt x="31" y="414"/>
                    </a:lnTo>
                    <a:lnTo>
                      <a:pt x="34" y="407"/>
                    </a:lnTo>
                    <a:lnTo>
                      <a:pt x="37" y="399"/>
                    </a:lnTo>
                    <a:lnTo>
                      <a:pt x="38" y="392"/>
                    </a:lnTo>
                    <a:lnTo>
                      <a:pt x="41" y="383"/>
                    </a:lnTo>
                    <a:lnTo>
                      <a:pt x="45" y="376"/>
                    </a:lnTo>
                    <a:lnTo>
                      <a:pt x="48" y="369"/>
                    </a:lnTo>
                    <a:lnTo>
                      <a:pt x="50" y="361"/>
                    </a:lnTo>
                    <a:lnTo>
                      <a:pt x="53" y="353"/>
                    </a:lnTo>
                    <a:lnTo>
                      <a:pt x="56" y="345"/>
                    </a:lnTo>
                    <a:lnTo>
                      <a:pt x="59" y="339"/>
                    </a:lnTo>
                    <a:lnTo>
                      <a:pt x="60" y="331"/>
                    </a:lnTo>
                    <a:lnTo>
                      <a:pt x="63" y="323"/>
                    </a:lnTo>
                    <a:lnTo>
                      <a:pt x="66" y="316"/>
                    </a:lnTo>
                    <a:lnTo>
                      <a:pt x="69" y="309"/>
                    </a:lnTo>
                    <a:lnTo>
                      <a:pt x="70" y="301"/>
                    </a:lnTo>
                    <a:lnTo>
                      <a:pt x="75" y="296"/>
                    </a:lnTo>
                    <a:lnTo>
                      <a:pt x="78" y="287"/>
                    </a:lnTo>
                    <a:lnTo>
                      <a:pt x="80" y="282"/>
                    </a:lnTo>
                    <a:lnTo>
                      <a:pt x="80" y="275"/>
                    </a:lnTo>
                    <a:lnTo>
                      <a:pt x="83" y="268"/>
                    </a:lnTo>
                    <a:lnTo>
                      <a:pt x="88" y="263"/>
                    </a:lnTo>
                    <a:lnTo>
                      <a:pt x="91" y="258"/>
                    </a:lnTo>
                    <a:lnTo>
                      <a:pt x="91" y="252"/>
                    </a:lnTo>
                    <a:lnTo>
                      <a:pt x="94" y="246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1" y="231"/>
                    </a:lnTo>
                    <a:lnTo>
                      <a:pt x="102" y="225"/>
                    </a:lnTo>
                    <a:lnTo>
                      <a:pt x="104" y="221"/>
                    </a:lnTo>
                    <a:lnTo>
                      <a:pt x="107" y="217"/>
                    </a:lnTo>
                    <a:lnTo>
                      <a:pt x="110" y="209"/>
                    </a:lnTo>
                    <a:lnTo>
                      <a:pt x="111" y="203"/>
                    </a:lnTo>
                    <a:lnTo>
                      <a:pt x="113" y="199"/>
                    </a:lnTo>
                    <a:lnTo>
                      <a:pt x="116" y="196"/>
                    </a:lnTo>
                    <a:lnTo>
                      <a:pt x="117" y="193"/>
                    </a:lnTo>
                    <a:lnTo>
                      <a:pt x="192" y="56"/>
                    </a:lnTo>
                    <a:close/>
                  </a:path>
                </a:pathLst>
              </a:custGeom>
              <a:solidFill>
                <a:srgbClr val="C4DB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7" name="Freeform 437"/>
              <p:cNvSpPr>
                <a:spLocks/>
              </p:cNvSpPr>
              <p:nvPr/>
            </p:nvSpPr>
            <p:spPr bwMode="auto">
              <a:xfrm>
                <a:off x="2889" y="2826"/>
                <a:ext cx="355" cy="237"/>
              </a:xfrm>
              <a:custGeom>
                <a:avLst/>
                <a:gdLst>
                  <a:gd name="T0" fmla="*/ 0 w 1064"/>
                  <a:gd name="T1" fmla="*/ 0 h 712"/>
                  <a:gd name="T2" fmla="*/ 0 w 1064"/>
                  <a:gd name="T3" fmla="*/ 0 h 712"/>
                  <a:gd name="T4" fmla="*/ 0 w 1064"/>
                  <a:gd name="T5" fmla="*/ 0 h 712"/>
                  <a:gd name="T6" fmla="*/ 0 w 1064"/>
                  <a:gd name="T7" fmla="*/ 0 h 712"/>
                  <a:gd name="T8" fmla="*/ 0 w 1064"/>
                  <a:gd name="T9" fmla="*/ 0 h 712"/>
                  <a:gd name="T10" fmla="*/ 0 w 1064"/>
                  <a:gd name="T11" fmla="*/ 0 h 712"/>
                  <a:gd name="T12" fmla="*/ 0 w 1064"/>
                  <a:gd name="T13" fmla="*/ 0 h 712"/>
                  <a:gd name="T14" fmla="*/ 0 w 1064"/>
                  <a:gd name="T15" fmla="*/ 0 h 712"/>
                  <a:gd name="T16" fmla="*/ 0 w 1064"/>
                  <a:gd name="T17" fmla="*/ 0 h 712"/>
                  <a:gd name="T18" fmla="*/ 0 w 1064"/>
                  <a:gd name="T19" fmla="*/ 0 h 712"/>
                  <a:gd name="T20" fmla="*/ 0 w 1064"/>
                  <a:gd name="T21" fmla="*/ 0 h 712"/>
                  <a:gd name="T22" fmla="*/ 0 w 1064"/>
                  <a:gd name="T23" fmla="*/ 0 h 712"/>
                  <a:gd name="T24" fmla="*/ 0 w 1064"/>
                  <a:gd name="T25" fmla="*/ 0 h 712"/>
                  <a:gd name="T26" fmla="*/ 0 w 1064"/>
                  <a:gd name="T27" fmla="*/ 0 h 712"/>
                  <a:gd name="T28" fmla="*/ 0 w 1064"/>
                  <a:gd name="T29" fmla="*/ 0 h 712"/>
                  <a:gd name="T30" fmla="*/ 0 w 1064"/>
                  <a:gd name="T31" fmla="*/ 0 h 712"/>
                  <a:gd name="T32" fmla="*/ 0 w 1064"/>
                  <a:gd name="T33" fmla="*/ 0 h 712"/>
                  <a:gd name="T34" fmla="*/ 0 w 1064"/>
                  <a:gd name="T35" fmla="*/ 0 h 712"/>
                  <a:gd name="T36" fmla="*/ 0 w 1064"/>
                  <a:gd name="T37" fmla="*/ 0 h 712"/>
                  <a:gd name="T38" fmla="*/ 0 w 1064"/>
                  <a:gd name="T39" fmla="*/ 0 h 712"/>
                  <a:gd name="T40" fmla="*/ 0 w 1064"/>
                  <a:gd name="T41" fmla="*/ 0 h 712"/>
                  <a:gd name="T42" fmla="*/ 0 w 1064"/>
                  <a:gd name="T43" fmla="*/ 0 h 712"/>
                  <a:gd name="T44" fmla="*/ 0 w 1064"/>
                  <a:gd name="T45" fmla="*/ 0 h 712"/>
                  <a:gd name="T46" fmla="*/ 0 w 1064"/>
                  <a:gd name="T47" fmla="*/ 0 h 712"/>
                  <a:gd name="T48" fmla="*/ 0 w 1064"/>
                  <a:gd name="T49" fmla="*/ 0 h 712"/>
                  <a:gd name="T50" fmla="*/ 0 w 1064"/>
                  <a:gd name="T51" fmla="*/ 0 h 712"/>
                  <a:gd name="T52" fmla="*/ 0 w 1064"/>
                  <a:gd name="T53" fmla="*/ 0 h 712"/>
                  <a:gd name="T54" fmla="*/ 0 w 1064"/>
                  <a:gd name="T55" fmla="*/ 0 h 712"/>
                  <a:gd name="T56" fmla="*/ 0 w 1064"/>
                  <a:gd name="T57" fmla="*/ 0 h 712"/>
                  <a:gd name="T58" fmla="*/ 0 w 1064"/>
                  <a:gd name="T59" fmla="*/ 0 h 712"/>
                  <a:gd name="T60" fmla="*/ 0 w 1064"/>
                  <a:gd name="T61" fmla="*/ 0 h 712"/>
                  <a:gd name="T62" fmla="*/ 0 w 1064"/>
                  <a:gd name="T63" fmla="*/ 0 h 712"/>
                  <a:gd name="T64" fmla="*/ 0 w 1064"/>
                  <a:gd name="T65" fmla="*/ 0 h 712"/>
                  <a:gd name="T66" fmla="*/ 0 w 1064"/>
                  <a:gd name="T67" fmla="*/ 0 h 712"/>
                  <a:gd name="T68" fmla="*/ 0 w 1064"/>
                  <a:gd name="T69" fmla="*/ 0 h 712"/>
                  <a:gd name="T70" fmla="*/ 0 w 1064"/>
                  <a:gd name="T71" fmla="*/ 0 h 712"/>
                  <a:gd name="T72" fmla="*/ 0 w 1064"/>
                  <a:gd name="T73" fmla="*/ 0 h 712"/>
                  <a:gd name="T74" fmla="*/ 0 w 1064"/>
                  <a:gd name="T75" fmla="*/ 0 h 712"/>
                  <a:gd name="T76" fmla="*/ 0 w 1064"/>
                  <a:gd name="T77" fmla="*/ 0 h 712"/>
                  <a:gd name="T78" fmla="*/ 0 w 1064"/>
                  <a:gd name="T79" fmla="*/ 0 h 712"/>
                  <a:gd name="T80" fmla="*/ 0 w 1064"/>
                  <a:gd name="T81" fmla="*/ 0 h 712"/>
                  <a:gd name="T82" fmla="*/ 0 w 1064"/>
                  <a:gd name="T83" fmla="*/ 0 h 712"/>
                  <a:gd name="T84" fmla="*/ 0 w 1064"/>
                  <a:gd name="T85" fmla="*/ 0 h 712"/>
                  <a:gd name="T86" fmla="*/ 0 w 1064"/>
                  <a:gd name="T87" fmla="*/ 0 h 712"/>
                  <a:gd name="T88" fmla="*/ 0 w 1064"/>
                  <a:gd name="T89" fmla="*/ 0 h 712"/>
                  <a:gd name="T90" fmla="*/ 0 w 1064"/>
                  <a:gd name="T91" fmla="*/ 0 h 712"/>
                  <a:gd name="T92" fmla="*/ 0 w 1064"/>
                  <a:gd name="T93" fmla="*/ 0 h 712"/>
                  <a:gd name="T94" fmla="*/ 0 w 1064"/>
                  <a:gd name="T95" fmla="*/ 0 h 712"/>
                  <a:gd name="T96" fmla="*/ 0 w 1064"/>
                  <a:gd name="T97" fmla="*/ 0 h 712"/>
                  <a:gd name="T98" fmla="*/ 0 w 1064"/>
                  <a:gd name="T99" fmla="*/ 0 h 712"/>
                  <a:gd name="T100" fmla="*/ 0 w 1064"/>
                  <a:gd name="T101" fmla="*/ 0 h 712"/>
                  <a:gd name="T102" fmla="*/ 0 w 1064"/>
                  <a:gd name="T103" fmla="*/ 0 h 712"/>
                  <a:gd name="T104" fmla="*/ 0 w 1064"/>
                  <a:gd name="T105" fmla="*/ 0 h 712"/>
                  <a:gd name="T106" fmla="*/ 0 w 1064"/>
                  <a:gd name="T107" fmla="*/ 0 h 712"/>
                  <a:gd name="T108" fmla="*/ 0 w 1064"/>
                  <a:gd name="T109" fmla="*/ 0 h 712"/>
                  <a:gd name="T110" fmla="*/ 0 w 1064"/>
                  <a:gd name="T111" fmla="*/ 0 h 712"/>
                  <a:gd name="T112" fmla="*/ 0 w 1064"/>
                  <a:gd name="T113" fmla="*/ 0 h 712"/>
                  <a:gd name="T114" fmla="*/ 0 w 1064"/>
                  <a:gd name="T115" fmla="*/ 0 h 712"/>
                  <a:gd name="T116" fmla="*/ 0 w 1064"/>
                  <a:gd name="T117" fmla="*/ 0 h 71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064"/>
                  <a:gd name="T178" fmla="*/ 0 h 712"/>
                  <a:gd name="T179" fmla="*/ 1064 w 1064"/>
                  <a:gd name="T180" fmla="*/ 712 h 71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064" h="712">
                    <a:moveTo>
                      <a:pt x="0" y="0"/>
                    </a:moveTo>
                    <a:lnTo>
                      <a:pt x="5" y="3"/>
                    </a:lnTo>
                    <a:lnTo>
                      <a:pt x="10" y="8"/>
                    </a:lnTo>
                    <a:lnTo>
                      <a:pt x="19" y="16"/>
                    </a:lnTo>
                    <a:lnTo>
                      <a:pt x="22" y="19"/>
                    </a:lnTo>
                    <a:lnTo>
                      <a:pt x="28" y="22"/>
                    </a:lnTo>
                    <a:lnTo>
                      <a:pt x="32" y="27"/>
                    </a:lnTo>
                    <a:lnTo>
                      <a:pt x="40" y="32"/>
                    </a:lnTo>
                    <a:lnTo>
                      <a:pt x="45" y="38"/>
                    </a:lnTo>
                    <a:lnTo>
                      <a:pt x="53" y="42"/>
                    </a:lnTo>
                    <a:lnTo>
                      <a:pt x="61" y="49"/>
                    </a:lnTo>
                    <a:lnTo>
                      <a:pt x="70" y="55"/>
                    </a:lnTo>
                    <a:lnTo>
                      <a:pt x="79" y="61"/>
                    </a:lnTo>
                    <a:lnTo>
                      <a:pt x="88" y="68"/>
                    </a:lnTo>
                    <a:lnTo>
                      <a:pt x="97" y="74"/>
                    </a:lnTo>
                    <a:lnTo>
                      <a:pt x="108" y="82"/>
                    </a:lnTo>
                    <a:lnTo>
                      <a:pt x="118" y="87"/>
                    </a:lnTo>
                    <a:lnTo>
                      <a:pt x="129" y="96"/>
                    </a:lnTo>
                    <a:lnTo>
                      <a:pt x="140" y="103"/>
                    </a:lnTo>
                    <a:lnTo>
                      <a:pt x="154" y="111"/>
                    </a:lnTo>
                    <a:lnTo>
                      <a:pt x="167" y="118"/>
                    </a:lnTo>
                    <a:lnTo>
                      <a:pt x="178" y="127"/>
                    </a:lnTo>
                    <a:lnTo>
                      <a:pt x="193" y="133"/>
                    </a:lnTo>
                    <a:lnTo>
                      <a:pt x="206" y="142"/>
                    </a:lnTo>
                    <a:lnTo>
                      <a:pt x="219" y="149"/>
                    </a:lnTo>
                    <a:lnTo>
                      <a:pt x="235" y="158"/>
                    </a:lnTo>
                    <a:lnTo>
                      <a:pt x="250" y="165"/>
                    </a:lnTo>
                    <a:lnTo>
                      <a:pt x="268" y="172"/>
                    </a:lnTo>
                    <a:lnTo>
                      <a:pt x="282" y="180"/>
                    </a:lnTo>
                    <a:lnTo>
                      <a:pt x="300" y="188"/>
                    </a:lnTo>
                    <a:lnTo>
                      <a:pt x="316" y="194"/>
                    </a:lnTo>
                    <a:lnTo>
                      <a:pt x="333" y="202"/>
                    </a:lnTo>
                    <a:lnTo>
                      <a:pt x="349" y="209"/>
                    </a:lnTo>
                    <a:lnTo>
                      <a:pt x="368" y="215"/>
                    </a:lnTo>
                    <a:lnTo>
                      <a:pt x="387" y="222"/>
                    </a:lnTo>
                    <a:lnTo>
                      <a:pt x="406" y="229"/>
                    </a:lnTo>
                    <a:lnTo>
                      <a:pt x="425" y="234"/>
                    </a:lnTo>
                    <a:lnTo>
                      <a:pt x="444" y="241"/>
                    </a:lnTo>
                    <a:lnTo>
                      <a:pt x="465" y="247"/>
                    </a:lnTo>
                    <a:lnTo>
                      <a:pt x="487" y="254"/>
                    </a:lnTo>
                    <a:lnTo>
                      <a:pt x="506" y="257"/>
                    </a:lnTo>
                    <a:lnTo>
                      <a:pt x="528" y="263"/>
                    </a:lnTo>
                    <a:lnTo>
                      <a:pt x="549" y="267"/>
                    </a:lnTo>
                    <a:lnTo>
                      <a:pt x="571" y="273"/>
                    </a:lnTo>
                    <a:lnTo>
                      <a:pt x="592" y="275"/>
                    </a:lnTo>
                    <a:lnTo>
                      <a:pt x="614" y="279"/>
                    </a:lnTo>
                    <a:lnTo>
                      <a:pt x="637" y="282"/>
                    </a:lnTo>
                    <a:lnTo>
                      <a:pt x="662" y="285"/>
                    </a:lnTo>
                    <a:lnTo>
                      <a:pt x="684" y="285"/>
                    </a:lnTo>
                    <a:lnTo>
                      <a:pt x="707" y="286"/>
                    </a:lnTo>
                    <a:lnTo>
                      <a:pt x="732" y="288"/>
                    </a:lnTo>
                    <a:lnTo>
                      <a:pt x="757" y="289"/>
                    </a:lnTo>
                    <a:lnTo>
                      <a:pt x="782" y="289"/>
                    </a:lnTo>
                    <a:lnTo>
                      <a:pt x="807" y="289"/>
                    </a:lnTo>
                    <a:lnTo>
                      <a:pt x="831" y="288"/>
                    </a:lnTo>
                    <a:lnTo>
                      <a:pt x="858" y="286"/>
                    </a:lnTo>
                    <a:lnTo>
                      <a:pt x="883" y="285"/>
                    </a:lnTo>
                    <a:lnTo>
                      <a:pt x="910" y="283"/>
                    </a:lnTo>
                    <a:lnTo>
                      <a:pt x="937" y="279"/>
                    </a:lnTo>
                    <a:lnTo>
                      <a:pt x="964" y="275"/>
                    </a:lnTo>
                    <a:lnTo>
                      <a:pt x="1061" y="257"/>
                    </a:lnTo>
                    <a:lnTo>
                      <a:pt x="1064" y="294"/>
                    </a:lnTo>
                    <a:lnTo>
                      <a:pt x="441" y="642"/>
                    </a:lnTo>
                    <a:lnTo>
                      <a:pt x="438" y="643"/>
                    </a:lnTo>
                    <a:lnTo>
                      <a:pt x="436" y="645"/>
                    </a:lnTo>
                    <a:lnTo>
                      <a:pt x="431" y="649"/>
                    </a:lnTo>
                    <a:lnTo>
                      <a:pt x="424" y="652"/>
                    </a:lnTo>
                    <a:lnTo>
                      <a:pt x="418" y="655"/>
                    </a:lnTo>
                    <a:lnTo>
                      <a:pt x="411" y="660"/>
                    </a:lnTo>
                    <a:lnTo>
                      <a:pt x="405" y="665"/>
                    </a:lnTo>
                    <a:lnTo>
                      <a:pt x="395" y="670"/>
                    </a:lnTo>
                    <a:lnTo>
                      <a:pt x="386" y="676"/>
                    </a:lnTo>
                    <a:lnTo>
                      <a:pt x="380" y="677"/>
                    </a:lnTo>
                    <a:lnTo>
                      <a:pt x="374" y="680"/>
                    </a:lnTo>
                    <a:lnTo>
                      <a:pt x="368" y="683"/>
                    </a:lnTo>
                    <a:lnTo>
                      <a:pt x="364" y="686"/>
                    </a:lnTo>
                    <a:lnTo>
                      <a:pt x="358" y="687"/>
                    </a:lnTo>
                    <a:lnTo>
                      <a:pt x="352" y="690"/>
                    </a:lnTo>
                    <a:lnTo>
                      <a:pt x="346" y="692"/>
                    </a:lnTo>
                    <a:lnTo>
                      <a:pt x="342" y="695"/>
                    </a:lnTo>
                    <a:lnTo>
                      <a:pt x="335" y="698"/>
                    </a:lnTo>
                    <a:lnTo>
                      <a:pt x="330" y="699"/>
                    </a:lnTo>
                    <a:lnTo>
                      <a:pt x="323" y="702"/>
                    </a:lnTo>
                    <a:lnTo>
                      <a:pt x="319" y="705"/>
                    </a:lnTo>
                    <a:lnTo>
                      <a:pt x="311" y="705"/>
                    </a:lnTo>
                    <a:lnTo>
                      <a:pt x="305" y="708"/>
                    </a:lnTo>
                    <a:lnTo>
                      <a:pt x="298" y="708"/>
                    </a:lnTo>
                    <a:lnTo>
                      <a:pt x="292" y="709"/>
                    </a:lnTo>
                    <a:lnTo>
                      <a:pt x="286" y="709"/>
                    </a:lnTo>
                    <a:lnTo>
                      <a:pt x="281" y="711"/>
                    </a:lnTo>
                    <a:lnTo>
                      <a:pt x="273" y="711"/>
                    </a:lnTo>
                    <a:lnTo>
                      <a:pt x="268" y="712"/>
                    </a:lnTo>
                    <a:lnTo>
                      <a:pt x="262" y="712"/>
                    </a:lnTo>
                    <a:lnTo>
                      <a:pt x="254" y="712"/>
                    </a:lnTo>
                    <a:lnTo>
                      <a:pt x="249" y="712"/>
                    </a:lnTo>
                    <a:lnTo>
                      <a:pt x="243" y="712"/>
                    </a:lnTo>
                    <a:lnTo>
                      <a:pt x="237" y="711"/>
                    </a:lnTo>
                    <a:lnTo>
                      <a:pt x="231" y="709"/>
                    </a:lnTo>
                    <a:lnTo>
                      <a:pt x="225" y="708"/>
                    </a:lnTo>
                    <a:lnTo>
                      <a:pt x="219" y="708"/>
                    </a:lnTo>
                    <a:lnTo>
                      <a:pt x="213" y="705"/>
                    </a:lnTo>
                    <a:lnTo>
                      <a:pt x="209" y="702"/>
                    </a:lnTo>
                    <a:lnTo>
                      <a:pt x="203" y="699"/>
                    </a:lnTo>
                    <a:lnTo>
                      <a:pt x="199" y="698"/>
                    </a:lnTo>
                    <a:lnTo>
                      <a:pt x="193" y="693"/>
                    </a:lnTo>
                    <a:lnTo>
                      <a:pt x="187" y="689"/>
                    </a:lnTo>
                    <a:lnTo>
                      <a:pt x="183" y="684"/>
                    </a:lnTo>
                    <a:lnTo>
                      <a:pt x="178" y="681"/>
                    </a:lnTo>
                    <a:lnTo>
                      <a:pt x="173" y="676"/>
                    </a:lnTo>
                    <a:lnTo>
                      <a:pt x="168" y="670"/>
                    </a:lnTo>
                    <a:lnTo>
                      <a:pt x="164" y="664"/>
                    </a:lnTo>
                    <a:lnTo>
                      <a:pt x="161" y="658"/>
                    </a:lnTo>
                    <a:lnTo>
                      <a:pt x="156" y="651"/>
                    </a:lnTo>
                    <a:lnTo>
                      <a:pt x="154" y="643"/>
                    </a:lnTo>
                    <a:lnTo>
                      <a:pt x="151" y="636"/>
                    </a:lnTo>
                    <a:lnTo>
                      <a:pt x="148" y="629"/>
                    </a:lnTo>
                    <a:lnTo>
                      <a:pt x="145" y="619"/>
                    </a:lnTo>
                    <a:lnTo>
                      <a:pt x="140" y="610"/>
                    </a:lnTo>
                    <a:lnTo>
                      <a:pt x="137" y="600"/>
                    </a:lnTo>
                    <a:lnTo>
                      <a:pt x="136" y="591"/>
                    </a:lnTo>
                    <a:lnTo>
                      <a:pt x="132" y="580"/>
                    </a:lnTo>
                    <a:lnTo>
                      <a:pt x="127" y="570"/>
                    </a:lnTo>
                    <a:lnTo>
                      <a:pt x="124" y="559"/>
                    </a:lnTo>
                    <a:lnTo>
                      <a:pt x="123" y="548"/>
                    </a:lnTo>
                    <a:lnTo>
                      <a:pt x="118" y="537"/>
                    </a:lnTo>
                    <a:lnTo>
                      <a:pt x="116" y="525"/>
                    </a:lnTo>
                    <a:lnTo>
                      <a:pt x="113" y="512"/>
                    </a:lnTo>
                    <a:lnTo>
                      <a:pt x="110" y="501"/>
                    </a:lnTo>
                    <a:lnTo>
                      <a:pt x="105" y="488"/>
                    </a:lnTo>
                    <a:lnTo>
                      <a:pt x="104" y="477"/>
                    </a:lnTo>
                    <a:lnTo>
                      <a:pt x="101" y="465"/>
                    </a:lnTo>
                    <a:lnTo>
                      <a:pt x="98" y="453"/>
                    </a:lnTo>
                    <a:lnTo>
                      <a:pt x="95" y="439"/>
                    </a:lnTo>
                    <a:lnTo>
                      <a:pt x="92" y="425"/>
                    </a:lnTo>
                    <a:lnTo>
                      <a:pt x="88" y="412"/>
                    </a:lnTo>
                    <a:lnTo>
                      <a:pt x="85" y="401"/>
                    </a:lnTo>
                    <a:lnTo>
                      <a:pt x="82" y="387"/>
                    </a:lnTo>
                    <a:lnTo>
                      <a:pt x="79" y="374"/>
                    </a:lnTo>
                    <a:lnTo>
                      <a:pt x="75" y="361"/>
                    </a:lnTo>
                    <a:lnTo>
                      <a:pt x="72" y="349"/>
                    </a:lnTo>
                    <a:lnTo>
                      <a:pt x="69" y="335"/>
                    </a:lnTo>
                    <a:lnTo>
                      <a:pt x="66" y="322"/>
                    </a:lnTo>
                    <a:lnTo>
                      <a:pt x="63" y="308"/>
                    </a:lnTo>
                    <a:lnTo>
                      <a:pt x="61" y="297"/>
                    </a:lnTo>
                    <a:lnTo>
                      <a:pt x="59" y="282"/>
                    </a:lnTo>
                    <a:lnTo>
                      <a:pt x="56" y="270"/>
                    </a:lnTo>
                    <a:lnTo>
                      <a:pt x="53" y="257"/>
                    </a:lnTo>
                    <a:lnTo>
                      <a:pt x="50" y="244"/>
                    </a:lnTo>
                    <a:lnTo>
                      <a:pt x="47" y="231"/>
                    </a:lnTo>
                    <a:lnTo>
                      <a:pt x="44" y="219"/>
                    </a:lnTo>
                    <a:lnTo>
                      <a:pt x="42" y="206"/>
                    </a:lnTo>
                    <a:lnTo>
                      <a:pt x="40" y="196"/>
                    </a:lnTo>
                    <a:lnTo>
                      <a:pt x="37" y="183"/>
                    </a:lnTo>
                    <a:lnTo>
                      <a:pt x="32" y="171"/>
                    </a:lnTo>
                    <a:lnTo>
                      <a:pt x="32" y="159"/>
                    </a:lnTo>
                    <a:lnTo>
                      <a:pt x="29" y="149"/>
                    </a:lnTo>
                    <a:lnTo>
                      <a:pt x="26" y="139"/>
                    </a:lnTo>
                    <a:lnTo>
                      <a:pt x="23" y="127"/>
                    </a:lnTo>
                    <a:lnTo>
                      <a:pt x="22" y="117"/>
                    </a:lnTo>
                    <a:lnTo>
                      <a:pt x="21" y="106"/>
                    </a:lnTo>
                    <a:lnTo>
                      <a:pt x="19" y="98"/>
                    </a:lnTo>
                    <a:lnTo>
                      <a:pt x="16" y="87"/>
                    </a:lnTo>
                    <a:lnTo>
                      <a:pt x="15" y="80"/>
                    </a:lnTo>
                    <a:lnTo>
                      <a:pt x="13" y="71"/>
                    </a:lnTo>
                    <a:lnTo>
                      <a:pt x="10" y="64"/>
                    </a:lnTo>
                    <a:lnTo>
                      <a:pt x="10" y="55"/>
                    </a:lnTo>
                    <a:lnTo>
                      <a:pt x="9" y="48"/>
                    </a:lnTo>
                    <a:lnTo>
                      <a:pt x="7" y="42"/>
                    </a:lnTo>
                    <a:lnTo>
                      <a:pt x="6" y="33"/>
                    </a:lnTo>
                    <a:lnTo>
                      <a:pt x="6" y="29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DB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8" name="Freeform 438"/>
              <p:cNvSpPr>
                <a:spLocks/>
              </p:cNvSpPr>
              <p:nvPr/>
            </p:nvSpPr>
            <p:spPr bwMode="auto">
              <a:xfrm>
                <a:off x="2891" y="2728"/>
                <a:ext cx="379" cy="177"/>
              </a:xfrm>
              <a:custGeom>
                <a:avLst/>
                <a:gdLst>
                  <a:gd name="T0" fmla="*/ 0 w 1137"/>
                  <a:gd name="T1" fmla="*/ 0 h 530"/>
                  <a:gd name="T2" fmla="*/ 0 w 1137"/>
                  <a:gd name="T3" fmla="*/ 0 h 530"/>
                  <a:gd name="T4" fmla="*/ 0 w 1137"/>
                  <a:gd name="T5" fmla="*/ 0 h 530"/>
                  <a:gd name="T6" fmla="*/ 0 w 1137"/>
                  <a:gd name="T7" fmla="*/ 0 h 530"/>
                  <a:gd name="T8" fmla="*/ 0 w 1137"/>
                  <a:gd name="T9" fmla="*/ 0 h 530"/>
                  <a:gd name="T10" fmla="*/ 0 w 1137"/>
                  <a:gd name="T11" fmla="*/ 0 h 530"/>
                  <a:gd name="T12" fmla="*/ 0 w 1137"/>
                  <a:gd name="T13" fmla="*/ 0 h 530"/>
                  <a:gd name="T14" fmla="*/ 0 w 1137"/>
                  <a:gd name="T15" fmla="*/ 0 h 530"/>
                  <a:gd name="T16" fmla="*/ 0 w 1137"/>
                  <a:gd name="T17" fmla="*/ 0 h 530"/>
                  <a:gd name="T18" fmla="*/ 0 w 1137"/>
                  <a:gd name="T19" fmla="*/ 0 h 530"/>
                  <a:gd name="T20" fmla="*/ 0 w 1137"/>
                  <a:gd name="T21" fmla="*/ 0 h 530"/>
                  <a:gd name="T22" fmla="*/ 0 w 1137"/>
                  <a:gd name="T23" fmla="*/ 0 h 530"/>
                  <a:gd name="T24" fmla="*/ 0 w 1137"/>
                  <a:gd name="T25" fmla="*/ 0 h 530"/>
                  <a:gd name="T26" fmla="*/ 0 w 1137"/>
                  <a:gd name="T27" fmla="*/ 0 h 530"/>
                  <a:gd name="T28" fmla="*/ 0 w 1137"/>
                  <a:gd name="T29" fmla="*/ 0 h 530"/>
                  <a:gd name="T30" fmla="*/ 0 w 1137"/>
                  <a:gd name="T31" fmla="*/ 0 h 530"/>
                  <a:gd name="T32" fmla="*/ 0 w 1137"/>
                  <a:gd name="T33" fmla="*/ 0 h 530"/>
                  <a:gd name="T34" fmla="*/ 0 w 1137"/>
                  <a:gd name="T35" fmla="*/ 0 h 530"/>
                  <a:gd name="T36" fmla="*/ 0 w 1137"/>
                  <a:gd name="T37" fmla="*/ 0 h 530"/>
                  <a:gd name="T38" fmla="*/ 0 w 1137"/>
                  <a:gd name="T39" fmla="*/ 0 h 530"/>
                  <a:gd name="T40" fmla="*/ 0 w 1137"/>
                  <a:gd name="T41" fmla="*/ 0 h 530"/>
                  <a:gd name="T42" fmla="*/ 0 w 1137"/>
                  <a:gd name="T43" fmla="*/ 0 h 530"/>
                  <a:gd name="T44" fmla="*/ 0 w 1137"/>
                  <a:gd name="T45" fmla="*/ 0 h 530"/>
                  <a:gd name="T46" fmla="*/ 0 w 1137"/>
                  <a:gd name="T47" fmla="*/ 0 h 530"/>
                  <a:gd name="T48" fmla="*/ 0 w 1137"/>
                  <a:gd name="T49" fmla="*/ 0 h 530"/>
                  <a:gd name="T50" fmla="*/ 0 w 1137"/>
                  <a:gd name="T51" fmla="*/ 0 h 530"/>
                  <a:gd name="T52" fmla="*/ 0 w 1137"/>
                  <a:gd name="T53" fmla="*/ 0 h 530"/>
                  <a:gd name="T54" fmla="*/ 0 w 1137"/>
                  <a:gd name="T55" fmla="*/ 0 h 530"/>
                  <a:gd name="T56" fmla="*/ 0 w 1137"/>
                  <a:gd name="T57" fmla="*/ 0 h 530"/>
                  <a:gd name="T58" fmla="*/ 0 w 1137"/>
                  <a:gd name="T59" fmla="*/ 0 h 530"/>
                  <a:gd name="T60" fmla="*/ 0 w 1137"/>
                  <a:gd name="T61" fmla="*/ 0 h 530"/>
                  <a:gd name="T62" fmla="*/ 0 w 1137"/>
                  <a:gd name="T63" fmla="*/ 0 h 530"/>
                  <a:gd name="T64" fmla="*/ 0 w 1137"/>
                  <a:gd name="T65" fmla="*/ 0 h 530"/>
                  <a:gd name="T66" fmla="*/ 0 w 1137"/>
                  <a:gd name="T67" fmla="*/ 0 h 530"/>
                  <a:gd name="T68" fmla="*/ 0 w 1137"/>
                  <a:gd name="T69" fmla="*/ 0 h 530"/>
                  <a:gd name="T70" fmla="*/ 0 w 1137"/>
                  <a:gd name="T71" fmla="*/ 0 h 530"/>
                  <a:gd name="T72" fmla="*/ 0 w 1137"/>
                  <a:gd name="T73" fmla="*/ 0 h 530"/>
                  <a:gd name="T74" fmla="*/ 0 w 1137"/>
                  <a:gd name="T75" fmla="*/ 0 h 530"/>
                  <a:gd name="T76" fmla="*/ 0 w 1137"/>
                  <a:gd name="T77" fmla="*/ 0 h 530"/>
                  <a:gd name="T78" fmla="*/ 0 w 1137"/>
                  <a:gd name="T79" fmla="*/ 0 h 530"/>
                  <a:gd name="T80" fmla="*/ 0 w 1137"/>
                  <a:gd name="T81" fmla="*/ 0 h 530"/>
                  <a:gd name="T82" fmla="*/ 0 w 1137"/>
                  <a:gd name="T83" fmla="*/ 0 h 530"/>
                  <a:gd name="T84" fmla="*/ 0 w 1137"/>
                  <a:gd name="T85" fmla="*/ 0 h 530"/>
                  <a:gd name="T86" fmla="*/ 0 w 1137"/>
                  <a:gd name="T87" fmla="*/ 0 h 530"/>
                  <a:gd name="T88" fmla="*/ 0 w 1137"/>
                  <a:gd name="T89" fmla="*/ 0 h 530"/>
                  <a:gd name="T90" fmla="*/ 0 w 1137"/>
                  <a:gd name="T91" fmla="*/ 0 h 530"/>
                  <a:gd name="T92" fmla="*/ 0 w 1137"/>
                  <a:gd name="T93" fmla="*/ 0 h 530"/>
                  <a:gd name="T94" fmla="*/ 0 w 1137"/>
                  <a:gd name="T95" fmla="*/ 0 h 530"/>
                  <a:gd name="T96" fmla="*/ 0 w 1137"/>
                  <a:gd name="T97" fmla="*/ 0 h 530"/>
                  <a:gd name="T98" fmla="*/ 0 w 1137"/>
                  <a:gd name="T99" fmla="*/ 0 h 530"/>
                  <a:gd name="T100" fmla="*/ 0 w 1137"/>
                  <a:gd name="T101" fmla="*/ 0 h 530"/>
                  <a:gd name="T102" fmla="*/ 0 w 1137"/>
                  <a:gd name="T103" fmla="*/ 0 h 530"/>
                  <a:gd name="T104" fmla="*/ 0 w 1137"/>
                  <a:gd name="T105" fmla="*/ 0 h 530"/>
                  <a:gd name="T106" fmla="*/ 0 w 1137"/>
                  <a:gd name="T107" fmla="*/ 0 h 530"/>
                  <a:gd name="T108" fmla="*/ 0 w 1137"/>
                  <a:gd name="T109" fmla="*/ 0 h 530"/>
                  <a:gd name="T110" fmla="*/ 0 w 1137"/>
                  <a:gd name="T111" fmla="*/ 0 h 5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37"/>
                  <a:gd name="T169" fmla="*/ 0 h 530"/>
                  <a:gd name="T170" fmla="*/ 1137 w 1137"/>
                  <a:gd name="T171" fmla="*/ 530 h 53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37" h="530">
                    <a:moveTo>
                      <a:pt x="1081" y="530"/>
                    </a:moveTo>
                    <a:lnTo>
                      <a:pt x="1078" y="529"/>
                    </a:lnTo>
                    <a:lnTo>
                      <a:pt x="1072" y="529"/>
                    </a:lnTo>
                    <a:lnTo>
                      <a:pt x="1067" y="529"/>
                    </a:lnTo>
                    <a:lnTo>
                      <a:pt x="1062" y="529"/>
                    </a:lnTo>
                    <a:lnTo>
                      <a:pt x="1055" y="529"/>
                    </a:lnTo>
                    <a:lnTo>
                      <a:pt x="1049" y="529"/>
                    </a:lnTo>
                    <a:lnTo>
                      <a:pt x="1040" y="527"/>
                    </a:lnTo>
                    <a:lnTo>
                      <a:pt x="1032" y="527"/>
                    </a:lnTo>
                    <a:lnTo>
                      <a:pt x="1021" y="526"/>
                    </a:lnTo>
                    <a:lnTo>
                      <a:pt x="1013" y="526"/>
                    </a:lnTo>
                    <a:lnTo>
                      <a:pt x="1001" y="526"/>
                    </a:lnTo>
                    <a:lnTo>
                      <a:pt x="989" y="526"/>
                    </a:lnTo>
                    <a:lnTo>
                      <a:pt x="976" y="524"/>
                    </a:lnTo>
                    <a:lnTo>
                      <a:pt x="964" y="524"/>
                    </a:lnTo>
                    <a:lnTo>
                      <a:pt x="950" y="523"/>
                    </a:lnTo>
                    <a:lnTo>
                      <a:pt x="937" y="523"/>
                    </a:lnTo>
                    <a:lnTo>
                      <a:pt x="920" y="521"/>
                    </a:lnTo>
                    <a:lnTo>
                      <a:pt x="907" y="521"/>
                    </a:lnTo>
                    <a:lnTo>
                      <a:pt x="890" y="520"/>
                    </a:lnTo>
                    <a:lnTo>
                      <a:pt x="875" y="518"/>
                    </a:lnTo>
                    <a:lnTo>
                      <a:pt x="858" y="517"/>
                    </a:lnTo>
                    <a:lnTo>
                      <a:pt x="842" y="515"/>
                    </a:lnTo>
                    <a:lnTo>
                      <a:pt x="823" y="514"/>
                    </a:lnTo>
                    <a:lnTo>
                      <a:pt x="805" y="513"/>
                    </a:lnTo>
                    <a:lnTo>
                      <a:pt x="788" y="510"/>
                    </a:lnTo>
                    <a:lnTo>
                      <a:pt x="770" y="508"/>
                    </a:lnTo>
                    <a:lnTo>
                      <a:pt x="751" y="505"/>
                    </a:lnTo>
                    <a:lnTo>
                      <a:pt x="732" y="504"/>
                    </a:lnTo>
                    <a:lnTo>
                      <a:pt x="712" y="502"/>
                    </a:lnTo>
                    <a:lnTo>
                      <a:pt x="694" y="501"/>
                    </a:lnTo>
                    <a:lnTo>
                      <a:pt x="674" y="496"/>
                    </a:lnTo>
                    <a:lnTo>
                      <a:pt x="653" y="494"/>
                    </a:lnTo>
                    <a:lnTo>
                      <a:pt x="634" y="491"/>
                    </a:lnTo>
                    <a:lnTo>
                      <a:pt x="615" y="488"/>
                    </a:lnTo>
                    <a:lnTo>
                      <a:pt x="595" y="483"/>
                    </a:lnTo>
                    <a:lnTo>
                      <a:pt x="576" y="480"/>
                    </a:lnTo>
                    <a:lnTo>
                      <a:pt x="555" y="476"/>
                    </a:lnTo>
                    <a:lnTo>
                      <a:pt x="536" y="473"/>
                    </a:lnTo>
                    <a:lnTo>
                      <a:pt x="516" y="467"/>
                    </a:lnTo>
                    <a:lnTo>
                      <a:pt x="497" y="463"/>
                    </a:lnTo>
                    <a:lnTo>
                      <a:pt x="478" y="458"/>
                    </a:lnTo>
                    <a:lnTo>
                      <a:pt x="457" y="454"/>
                    </a:lnTo>
                    <a:lnTo>
                      <a:pt x="438" y="448"/>
                    </a:lnTo>
                    <a:lnTo>
                      <a:pt x="421" y="442"/>
                    </a:lnTo>
                    <a:lnTo>
                      <a:pt x="402" y="438"/>
                    </a:lnTo>
                    <a:lnTo>
                      <a:pt x="384" y="432"/>
                    </a:lnTo>
                    <a:lnTo>
                      <a:pt x="367" y="426"/>
                    </a:lnTo>
                    <a:lnTo>
                      <a:pt x="348" y="420"/>
                    </a:lnTo>
                    <a:lnTo>
                      <a:pt x="330" y="413"/>
                    </a:lnTo>
                    <a:lnTo>
                      <a:pt x="314" y="407"/>
                    </a:lnTo>
                    <a:lnTo>
                      <a:pt x="298" y="398"/>
                    </a:lnTo>
                    <a:lnTo>
                      <a:pt x="282" y="393"/>
                    </a:lnTo>
                    <a:lnTo>
                      <a:pt x="266" y="385"/>
                    </a:lnTo>
                    <a:lnTo>
                      <a:pt x="253" y="376"/>
                    </a:lnTo>
                    <a:lnTo>
                      <a:pt x="237" y="368"/>
                    </a:lnTo>
                    <a:lnTo>
                      <a:pt x="222" y="360"/>
                    </a:lnTo>
                    <a:lnTo>
                      <a:pt x="209" y="352"/>
                    </a:lnTo>
                    <a:lnTo>
                      <a:pt x="199" y="343"/>
                    </a:lnTo>
                    <a:lnTo>
                      <a:pt x="186" y="334"/>
                    </a:lnTo>
                    <a:lnTo>
                      <a:pt x="174" y="324"/>
                    </a:lnTo>
                    <a:lnTo>
                      <a:pt x="164" y="314"/>
                    </a:lnTo>
                    <a:lnTo>
                      <a:pt x="155" y="305"/>
                    </a:lnTo>
                    <a:lnTo>
                      <a:pt x="145" y="295"/>
                    </a:lnTo>
                    <a:lnTo>
                      <a:pt x="136" y="284"/>
                    </a:lnTo>
                    <a:lnTo>
                      <a:pt x="127" y="274"/>
                    </a:lnTo>
                    <a:lnTo>
                      <a:pt x="118" y="265"/>
                    </a:lnTo>
                    <a:lnTo>
                      <a:pt x="110" y="255"/>
                    </a:lnTo>
                    <a:lnTo>
                      <a:pt x="102" y="246"/>
                    </a:lnTo>
                    <a:lnTo>
                      <a:pt x="95" y="239"/>
                    </a:lnTo>
                    <a:lnTo>
                      <a:pt x="89" y="230"/>
                    </a:lnTo>
                    <a:lnTo>
                      <a:pt x="79" y="221"/>
                    </a:lnTo>
                    <a:lnTo>
                      <a:pt x="73" y="213"/>
                    </a:lnTo>
                    <a:lnTo>
                      <a:pt x="66" y="205"/>
                    </a:lnTo>
                    <a:lnTo>
                      <a:pt x="61" y="198"/>
                    </a:lnTo>
                    <a:lnTo>
                      <a:pt x="55" y="189"/>
                    </a:lnTo>
                    <a:lnTo>
                      <a:pt x="50" y="183"/>
                    </a:lnTo>
                    <a:lnTo>
                      <a:pt x="45" y="176"/>
                    </a:lnTo>
                    <a:lnTo>
                      <a:pt x="39" y="170"/>
                    </a:lnTo>
                    <a:lnTo>
                      <a:pt x="35" y="163"/>
                    </a:lnTo>
                    <a:lnTo>
                      <a:pt x="31" y="157"/>
                    </a:lnTo>
                    <a:lnTo>
                      <a:pt x="26" y="151"/>
                    </a:lnTo>
                    <a:lnTo>
                      <a:pt x="22" y="145"/>
                    </a:lnTo>
                    <a:lnTo>
                      <a:pt x="17" y="138"/>
                    </a:lnTo>
                    <a:lnTo>
                      <a:pt x="15" y="134"/>
                    </a:lnTo>
                    <a:lnTo>
                      <a:pt x="12" y="128"/>
                    </a:lnTo>
                    <a:lnTo>
                      <a:pt x="10" y="123"/>
                    </a:lnTo>
                    <a:lnTo>
                      <a:pt x="7" y="117"/>
                    </a:lnTo>
                    <a:lnTo>
                      <a:pt x="4" y="112"/>
                    </a:lnTo>
                    <a:lnTo>
                      <a:pt x="3" y="107"/>
                    </a:lnTo>
                    <a:lnTo>
                      <a:pt x="1" y="104"/>
                    </a:lnTo>
                    <a:lnTo>
                      <a:pt x="0" y="94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1" y="72"/>
                    </a:lnTo>
                    <a:lnTo>
                      <a:pt x="4" y="6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20" y="47"/>
                    </a:lnTo>
                    <a:lnTo>
                      <a:pt x="25" y="44"/>
                    </a:lnTo>
                    <a:lnTo>
                      <a:pt x="29" y="41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4" y="36"/>
                    </a:lnTo>
                    <a:lnTo>
                      <a:pt x="50" y="33"/>
                    </a:lnTo>
                    <a:lnTo>
                      <a:pt x="55" y="30"/>
                    </a:lnTo>
                    <a:lnTo>
                      <a:pt x="63" y="30"/>
                    </a:lnTo>
                    <a:lnTo>
                      <a:pt x="67" y="27"/>
                    </a:lnTo>
                    <a:lnTo>
                      <a:pt x="76" y="24"/>
                    </a:lnTo>
                    <a:lnTo>
                      <a:pt x="82" y="22"/>
                    </a:lnTo>
                    <a:lnTo>
                      <a:pt x="91" y="21"/>
                    </a:lnTo>
                    <a:lnTo>
                      <a:pt x="99" y="19"/>
                    </a:lnTo>
                    <a:lnTo>
                      <a:pt x="107" y="18"/>
                    </a:lnTo>
                    <a:lnTo>
                      <a:pt x="115" y="17"/>
                    </a:lnTo>
                    <a:lnTo>
                      <a:pt x="124" y="15"/>
                    </a:lnTo>
                    <a:lnTo>
                      <a:pt x="134" y="14"/>
                    </a:lnTo>
                    <a:lnTo>
                      <a:pt x="145" y="12"/>
                    </a:lnTo>
                    <a:lnTo>
                      <a:pt x="155" y="11"/>
                    </a:lnTo>
                    <a:lnTo>
                      <a:pt x="165" y="9"/>
                    </a:lnTo>
                    <a:lnTo>
                      <a:pt x="175" y="6"/>
                    </a:lnTo>
                    <a:lnTo>
                      <a:pt x="187" y="6"/>
                    </a:lnTo>
                    <a:lnTo>
                      <a:pt x="197" y="3"/>
                    </a:lnTo>
                    <a:lnTo>
                      <a:pt x="209" y="3"/>
                    </a:lnTo>
                    <a:lnTo>
                      <a:pt x="219" y="3"/>
                    </a:lnTo>
                    <a:lnTo>
                      <a:pt x="232" y="2"/>
                    </a:lnTo>
                    <a:lnTo>
                      <a:pt x="244" y="2"/>
                    </a:lnTo>
                    <a:lnTo>
                      <a:pt x="259" y="2"/>
                    </a:lnTo>
                    <a:lnTo>
                      <a:pt x="270" y="0"/>
                    </a:lnTo>
                    <a:lnTo>
                      <a:pt x="283" y="0"/>
                    </a:lnTo>
                    <a:lnTo>
                      <a:pt x="297" y="0"/>
                    </a:lnTo>
                    <a:lnTo>
                      <a:pt x="311" y="2"/>
                    </a:lnTo>
                    <a:lnTo>
                      <a:pt x="324" y="2"/>
                    </a:lnTo>
                    <a:lnTo>
                      <a:pt x="337" y="3"/>
                    </a:lnTo>
                    <a:lnTo>
                      <a:pt x="354" y="3"/>
                    </a:lnTo>
                    <a:lnTo>
                      <a:pt x="368" y="6"/>
                    </a:lnTo>
                    <a:lnTo>
                      <a:pt x="381" y="6"/>
                    </a:lnTo>
                    <a:lnTo>
                      <a:pt x="396" y="8"/>
                    </a:lnTo>
                    <a:lnTo>
                      <a:pt x="411" y="8"/>
                    </a:lnTo>
                    <a:lnTo>
                      <a:pt x="425" y="11"/>
                    </a:lnTo>
                    <a:lnTo>
                      <a:pt x="440" y="12"/>
                    </a:lnTo>
                    <a:lnTo>
                      <a:pt x="454" y="14"/>
                    </a:lnTo>
                    <a:lnTo>
                      <a:pt x="470" y="17"/>
                    </a:lnTo>
                    <a:lnTo>
                      <a:pt x="485" y="19"/>
                    </a:lnTo>
                    <a:lnTo>
                      <a:pt x="500" y="22"/>
                    </a:lnTo>
                    <a:lnTo>
                      <a:pt x="516" y="25"/>
                    </a:lnTo>
                    <a:lnTo>
                      <a:pt x="530" y="28"/>
                    </a:lnTo>
                    <a:lnTo>
                      <a:pt x="545" y="30"/>
                    </a:lnTo>
                    <a:lnTo>
                      <a:pt x="561" y="33"/>
                    </a:lnTo>
                    <a:lnTo>
                      <a:pt x="576" y="37"/>
                    </a:lnTo>
                    <a:lnTo>
                      <a:pt x="592" y="40"/>
                    </a:lnTo>
                    <a:lnTo>
                      <a:pt x="608" y="46"/>
                    </a:lnTo>
                    <a:lnTo>
                      <a:pt x="622" y="49"/>
                    </a:lnTo>
                    <a:lnTo>
                      <a:pt x="637" y="52"/>
                    </a:lnTo>
                    <a:lnTo>
                      <a:pt x="652" y="56"/>
                    </a:lnTo>
                    <a:lnTo>
                      <a:pt x="668" y="62"/>
                    </a:lnTo>
                    <a:lnTo>
                      <a:pt x="682" y="65"/>
                    </a:lnTo>
                    <a:lnTo>
                      <a:pt x="697" y="69"/>
                    </a:lnTo>
                    <a:lnTo>
                      <a:pt x="712" y="74"/>
                    </a:lnTo>
                    <a:lnTo>
                      <a:pt x="728" y="79"/>
                    </a:lnTo>
                    <a:lnTo>
                      <a:pt x="741" y="84"/>
                    </a:lnTo>
                    <a:lnTo>
                      <a:pt x="755" y="88"/>
                    </a:lnTo>
                    <a:lnTo>
                      <a:pt x="770" y="94"/>
                    </a:lnTo>
                    <a:lnTo>
                      <a:pt x="783" y="101"/>
                    </a:lnTo>
                    <a:lnTo>
                      <a:pt x="798" y="106"/>
                    </a:lnTo>
                    <a:lnTo>
                      <a:pt x="812" y="112"/>
                    </a:lnTo>
                    <a:lnTo>
                      <a:pt x="825" y="117"/>
                    </a:lnTo>
                    <a:lnTo>
                      <a:pt x="839" y="125"/>
                    </a:lnTo>
                    <a:lnTo>
                      <a:pt x="852" y="131"/>
                    </a:lnTo>
                    <a:lnTo>
                      <a:pt x="865" y="137"/>
                    </a:lnTo>
                    <a:lnTo>
                      <a:pt x="877" y="144"/>
                    </a:lnTo>
                    <a:lnTo>
                      <a:pt x="890" y="151"/>
                    </a:lnTo>
                    <a:lnTo>
                      <a:pt x="901" y="157"/>
                    </a:lnTo>
                    <a:lnTo>
                      <a:pt x="915" y="164"/>
                    </a:lnTo>
                    <a:lnTo>
                      <a:pt x="926" y="170"/>
                    </a:lnTo>
                    <a:lnTo>
                      <a:pt x="938" y="179"/>
                    </a:lnTo>
                    <a:lnTo>
                      <a:pt x="948" y="186"/>
                    </a:lnTo>
                    <a:lnTo>
                      <a:pt x="960" y="194"/>
                    </a:lnTo>
                    <a:lnTo>
                      <a:pt x="970" y="202"/>
                    </a:lnTo>
                    <a:lnTo>
                      <a:pt x="979" y="210"/>
                    </a:lnTo>
                    <a:lnTo>
                      <a:pt x="989" y="220"/>
                    </a:lnTo>
                    <a:lnTo>
                      <a:pt x="999" y="227"/>
                    </a:lnTo>
                    <a:lnTo>
                      <a:pt x="1008" y="236"/>
                    </a:lnTo>
                    <a:lnTo>
                      <a:pt x="1017" y="245"/>
                    </a:lnTo>
                    <a:lnTo>
                      <a:pt x="1024" y="252"/>
                    </a:lnTo>
                    <a:lnTo>
                      <a:pt x="1032" y="261"/>
                    </a:lnTo>
                    <a:lnTo>
                      <a:pt x="1040" y="268"/>
                    </a:lnTo>
                    <a:lnTo>
                      <a:pt x="1048" y="277"/>
                    </a:lnTo>
                    <a:lnTo>
                      <a:pt x="1055" y="284"/>
                    </a:lnTo>
                    <a:lnTo>
                      <a:pt x="1061" y="292"/>
                    </a:lnTo>
                    <a:lnTo>
                      <a:pt x="1065" y="299"/>
                    </a:lnTo>
                    <a:lnTo>
                      <a:pt x="1072" y="308"/>
                    </a:lnTo>
                    <a:lnTo>
                      <a:pt x="1077" y="314"/>
                    </a:lnTo>
                    <a:lnTo>
                      <a:pt x="1083" y="321"/>
                    </a:lnTo>
                    <a:lnTo>
                      <a:pt x="1087" y="327"/>
                    </a:lnTo>
                    <a:lnTo>
                      <a:pt x="1091" y="334"/>
                    </a:lnTo>
                    <a:lnTo>
                      <a:pt x="1094" y="340"/>
                    </a:lnTo>
                    <a:lnTo>
                      <a:pt x="1100" y="347"/>
                    </a:lnTo>
                    <a:lnTo>
                      <a:pt x="1103" y="353"/>
                    </a:lnTo>
                    <a:lnTo>
                      <a:pt x="1107" y="360"/>
                    </a:lnTo>
                    <a:lnTo>
                      <a:pt x="1110" y="366"/>
                    </a:lnTo>
                    <a:lnTo>
                      <a:pt x="1113" y="372"/>
                    </a:lnTo>
                    <a:lnTo>
                      <a:pt x="1116" y="376"/>
                    </a:lnTo>
                    <a:lnTo>
                      <a:pt x="1119" y="382"/>
                    </a:lnTo>
                    <a:lnTo>
                      <a:pt x="1121" y="388"/>
                    </a:lnTo>
                    <a:lnTo>
                      <a:pt x="1124" y="393"/>
                    </a:lnTo>
                    <a:lnTo>
                      <a:pt x="1126" y="398"/>
                    </a:lnTo>
                    <a:lnTo>
                      <a:pt x="1128" y="404"/>
                    </a:lnTo>
                    <a:lnTo>
                      <a:pt x="1131" y="413"/>
                    </a:lnTo>
                    <a:lnTo>
                      <a:pt x="1134" y="422"/>
                    </a:lnTo>
                    <a:lnTo>
                      <a:pt x="1135" y="431"/>
                    </a:lnTo>
                    <a:lnTo>
                      <a:pt x="1137" y="439"/>
                    </a:lnTo>
                    <a:lnTo>
                      <a:pt x="1137" y="445"/>
                    </a:lnTo>
                    <a:lnTo>
                      <a:pt x="1137" y="453"/>
                    </a:lnTo>
                    <a:lnTo>
                      <a:pt x="1137" y="458"/>
                    </a:lnTo>
                    <a:lnTo>
                      <a:pt x="1137" y="464"/>
                    </a:lnTo>
                    <a:lnTo>
                      <a:pt x="1134" y="470"/>
                    </a:lnTo>
                    <a:lnTo>
                      <a:pt x="1132" y="475"/>
                    </a:lnTo>
                    <a:lnTo>
                      <a:pt x="1132" y="479"/>
                    </a:lnTo>
                    <a:lnTo>
                      <a:pt x="1131" y="483"/>
                    </a:lnTo>
                    <a:lnTo>
                      <a:pt x="1126" y="489"/>
                    </a:lnTo>
                    <a:lnTo>
                      <a:pt x="1126" y="494"/>
                    </a:lnTo>
                    <a:lnTo>
                      <a:pt x="1124" y="495"/>
                    </a:lnTo>
                    <a:lnTo>
                      <a:pt x="1124" y="496"/>
                    </a:lnTo>
                    <a:lnTo>
                      <a:pt x="1081" y="530"/>
                    </a:lnTo>
                    <a:close/>
                  </a:path>
                </a:pathLst>
              </a:custGeom>
              <a:solidFill>
                <a:srgbClr val="A6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9" name="Freeform 439"/>
              <p:cNvSpPr>
                <a:spLocks/>
              </p:cNvSpPr>
              <p:nvPr/>
            </p:nvSpPr>
            <p:spPr bwMode="auto">
              <a:xfrm>
                <a:off x="2866" y="2688"/>
                <a:ext cx="419" cy="236"/>
              </a:xfrm>
              <a:custGeom>
                <a:avLst/>
                <a:gdLst>
                  <a:gd name="T0" fmla="*/ 0 w 1257"/>
                  <a:gd name="T1" fmla="*/ 0 h 707"/>
                  <a:gd name="T2" fmla="*/ 0 w 1257"/>
                  <a:gd name="T3" fmla="*/ 0 h 707"/>
                  <a:gd name="T4" fmla="*/ 0 w 1257"/>
                  <a:gd name="T5" fmla="*/ 0 h 707"/>
                  <a:gd name="T6" fmla="*/ 0 w 1257"/>
                  <a:gd name="T7" fmla="*/ 0 h 707"/>
                  <a:gd name="T8" fmla="*/ 0 w 1257"/>
                  <a:gd name="T9" fmla="*/ 0 h 707"/>
                  <a:gd name="T10" fmla="*/ 0 w 1257"/>
                  <a:gd name="T11" fmla="*/ 0 h 707"/>
                  <a:gd name="T12" fmla="*/ 0 w 1257"/>
                  <a:gd name="T13" fmla="*/ 0 h 707"/>
                  <a:gd name="T14" fmla="*/ 0 w 1257"/>
                  <a:gd name="T15" fmla="*/ 0 h 707"/>
                  <a:gd name="T16" fmla="*/ 0 w 1257"/>
                  <a:gd name="T17" fmla="*/ 0 h 707"/>
                  <a:gd name="T18" fmla="*/ 0 w 1257"/>
                  <a:gd name="T19" fmla="*/ 0 h 707"/>
                  <a:gd name="T20" fmla="*/ 0 w 1257"/>
                  <a:gd name="T21" fmla="*/ 0 h 707"/>
                  <a:gd name="T22" fmla="*/ 0 w 1257"/>
                  <a:gd name="T23" fmla="*/ 0 h 707"/>
                  <a:gd name="T24" fmla="*/ 0 w 1257"/>
                  <a:gd name="T25" fmla="*/ 0 h 707"/>
                  <a:gd name="T26" fmla="*/ 0 w 1257"/>
                  <a:gd name="T27" fmla="*/ 0 h 707"/>
                  <a:gd name="T28" fmla="*/ 0 w 1257"/>
                  <a:gd name="T29" fmla="*/ 0 h 707"/>
                  <a:gd name="T30" fmla="*/ 0 w 1257"/>
                  <a:gd name="T31" fmla="*/ 0 h 707"/>
                  <a:gd name="T32" fmla="*/ 0 w 1257"/>
                  <a:gd name="T33" fmla="*/ 0 h 707"/>
                  <a:gd name="T34" fmla="*/ 0 w 1257"/>
                  <a:gd name="T35" fmla="*/ 0 h 707"/>
                  <a:gd name="T36" fmla="*/ 0 w 1257"/>
                  <a:gd name="T37" fmla="*/ 0 h 707"/>
                  <a:gd name="T38" fmla="*/ 0 w 1257"/>
                  <a:gd name="T39" fmla="*/ 0 h 707"/>
                  <a:gd name="T40" fmla="*/ 0 w 1257"/>
                  <a:gd name="T41" fmla="*/ 0 h 707"/>
                  <a:gd name="T42" fmla="*/ 0 w 1257"/>
                  <a:gd name="T43" fmla="*/ 0 h 707"/>
                  <a:gd name="T44" fmla="*/ 0 w 1257"/>
                  <a:gd name="T45" fmla="*/ 0 h 707"/>
                  <a:gd name="T46" fmla="*/ 0 w 1257"/>
                  <a:gd name="T47" fmla="*/ 0 h 707"/>
                  <a:gd name="T48" fmla="*/ 0 w 1257"/>
                  <a:gd name="T49" fmla="*/ 0 h 707"/>
                  <a:gd name="T50" fmla="*/ 0 w 1257"/>
                  <a:gd name="T51" fmla="*/ 0 h 707"/>
                  <a:gd name="T52" fmla="*/ 0 w 1257"/>
                  <a:gd name="T53" fmla="*/ 0 h 707"/>
                  <a:gd name="T54" fmla="*/ 0 w 1257"/>
                  <a:gd name="T55" fmla="*/ 0 h 707"/>
                  <a:gd name="T56" fmla="*/ 0 w 1257"/>
                  <a:gd name="T57" fmla="*/ 0 h 707"/>
                  <a:gd name="T58" fmla="*/ 0 w 1257"/>
                  <a:gd name="T59" fmla="*/ 0 h 707"/>
                  <a:gd name="T60" fmla="*/ 0 w 1257"/>
                  <a:gd name="T61" fmla="*/ 0 h 707"/>
                  <a:gd name="T62" fmla="*/ 0 w 1257"/>
                  <a:gd name="T63" fmla="*/ 0 h 707"/>
                  <a:gd name="T64" fmla="*/ 0 w 1257"/>
                  <a:gd name="T65" fmla="*/ 0 h 707"/>
                  <a:gd name="T66" fmla="*/ 0 w 1257"/>
                  <a:gd name="T67" fmla="*/ 0 h 707"/>
                  <a:gd name="T68" fmla="*/ 0 w 1257"/>
                  <a:gd name="T69" fmla="*/ 0 h 707"/>
                  <a:gd name="T70" fmla="*/ 0 w 1257"/>
                  <a:gd name="T71" fmla="*/ 0 h 707"/>
                  <a:gd name="T72" fmla="*/ 0 w 1257"/>
                  <a:gd name="T73" fmla="*/ 0 h 707"/>
                  <a:gd name="T74" fmla="*/ 0 w 1257"/>
                  <a:gd name="T75" fmla="*/ 0 h 707"/>
                  <a:gd name="T76" fmla="*/ 0 w 1257"/>
                  <a:gd name="T77" fmla="*/ 0 h 707"/>
                  <a:gd name="T78" fmla="*/ 0 w 1257"/>
                  <a:gd name="T79" fmla="*/ 0 h 707"/>
                  <a:gd name="T80" fmla="*/ 0 w 1257"/>
                  <a:gd name="T81" fmla="*/ 0 h 707"/>
                  <a:gd name="T82" fmla="*/ 0 w 1257"/>
                  <a:gd name="T83" fmla="*/ 0 h 707"/>
                  <a:gd name="T84" fmla="*/ 0 w 1257"/>
                  <a:gd name="T85" fmla="*/ 0 h 707"/>
                  <a:gd name="T86" fmla="*/ 0 w 1257"/>
                  <a:gd name="T87" fmla="*/ 0 h 707"/>
                  <a:gd name="T88" fmla="*/ 0 w 1257"/>
                  <a:gd name="T89" fmla="*/ 0 h 707"/>
                  <a:gd name="T90" fmla="*/ 0 w 1257"/>
                  <a:gd name="T91" fmla="*/ 0 h 707"/>
                  <a:gd name="T92" fmla="*/ 0 w 1257"/>
                  <a:gd name="T93" fmla="*/ 0 h 707"/>
                  <a:gd name="T94" fmla="*/ 0 w 1257"/>
                  <a:gd name="T95" fmla="*/ 0 h 707"/>
                  <a:gd name="T96" fmla="*/ 0 w 1257"/>
                  <a:gd name="T97" fmla="*/ 0 h 707"/>
                  <a:gd name="T98" fmla="*/ 0 w 1257"/>
                  <a:gd name="T99" fmla="*/ 0 h 707"/>
                  <a:gd name="T100" fmla="*/ 0 w 1257"/>
                  <a:gd name="T101" fmla="*/ 0 h 707"/>
                  <a:gd name="T102" fmla="*/ 0 w 1257"/>
                  <a:gd name="T103" fmla="*/ 0 h 707"/>
                  <a:gd name="T104" fmla="*/ 0 w 1257"/>
                  <a:gd name="T105" fmla="*/ 0 h 707"/>
                  <a:gd name="T106" fmla="*/ 0 w 1257"/>
                  <a:gd name="T107" fmla="*/ 0 h 707"/>
                  <a:gd name="T108" fmla="*/ 0 w 1257"/>
                  <a:gd name="T109" fmla="*/ 0 h 707"/>
                  <a:gd name="T110" fmla="*/ 0 w 1257"/>
                  <a:gd name="T111" fmla="*/ 0 h 707"/>
                  <a:gd name="T112" fmla="*/ 0 w 1257"/>
                  <a:gd name="T113" fmla="*/ 0 h 707"/>
                  <a:gd name="T114" fmla="*/ 0 w 1257"/>
                  <a:gd name="T115" fmla="*/ 0 h 707"/>
                  <a:gd name="T116" fmla="*/ 0 w 1257"/>
                  <a:gd name="T117" fmla="*/ 0 h 707"/>
                  <a:gd name="T118" fmla="*/ 0 w 1257"/>
                  <a:gd name="T119" fmla="*/ 0 h 707"/>
                  <a:gd name="T120" fmla="*/ 0 w 1257"/>
                  <a:gd name="T121" fmla="*/ 0 h 707"/>
                  <a:gd name="T122" fmla="*/ 0 w 1257"/>
                  <a:gd name="T123" fmla="*/ 0 h 70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257"/>
                  <a:gd name="T187" fmla="*/ 0 h 707"/>
                  <a:gd name="T188" fmla="*/ 1257 w 1257"/>
                  <a:gd name="T189" fmla="*/ 707 h 70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257" h="707">
                    <a:moveTo>
                      <a:pt x="918" y="192"/>
                    </a:moveTo>
                    <a:lnTo>
                      <a:pt x="902" y="181"/>
                    </a:lnTo>
                    <a:lnTo>
                      <a:pt x="887" y="171"/>
                    </a:lnTo>
                    <a:lnTo>
                      <a:pt x="870" y="164"/>
                    </a:lnTo>
                    <a:lnTo>
                      <a:pt x="855" y="155"/>
                    </a:lnTo>
                    <a:lnTo>
                      <a:pt x="838" y="148"/>
                    </a:lnTo>
                    <a:lnTo>
                      <a:pt x="820" y="140"/>
                    </a:lnTo>
                    <a:lnTo>
                      <a:pt x="804" y="132"/>
                    </a:lnTo>
                    <a:lnTo>
                      <a:pt x="787" y="127"/>
                    </a:lnTo>
                    <a:lnTo>
                      <a:pt x="769" y="120"/>
                    </a:lnTo>
                    <a:lnTo>
                      <a:pt x="751" y="114"/>
                    </a:lnTo>
                    <a:lnTo>
                      <a:pt x="734" y="108"/>
                    </a:lnTo>
                    <a:lnTo>
                      <a:pt x="715" y="104"/>
                    </a:lnTo>
                    <a:lnTo>
                      <a:pt x="697" y="98"/>
                    </a:lnTo>
                    <a:lnTo>
                      <a:pt x="680" y="95"/>
                    </a:lnTo>
                    <a:lnTo>
                      <a:pt x="661" y="89"/>
                    </a:lnTo>
                    <a:lnTo>
                      <a:pt x="643" y="88"/>
                    </a:lnTo>
                    <a:lnTo>
                      <a:pt x="624" y="82"/>
                    </a:lnTo>
                    <a:lnTo>
                      <a:pt x="608" y="79"/>
                    </a:lnTo>
                    <a:lnTo>
                      <a:pt x="588" y="76"/>
                    </a:lnTo>
                    <a:lnTo>
                      <a:pt x="570" y="76"/>
                    </a:lnTo>
                    <a:lnTo>
                      <a:pt x="553" y="72"/>
                    </a:lnTo>
                    <a:lnTo>
                      <a:pt x="535" y="72"/>
                    </a:lnTo>
                    <a:lnTo>
                      <a:pt x="516" y="69"/>
                    </a:lnTo>
                    <a:lnTo>
                      <a:pt x="500" y="69"/>
                    </a:lnTo>
                    <a:lnTo>
                      <a:pt x="481" y="67"/>
                    </a:lnTo>
                    <a:lnTo>
                      <a:pt x="464" y="67"/>
                    </a:lnTo>
                    <a:lnTo>
                      <a:pt x="446" y="67"/>
                    </a:lnTo>
                    <a:lnTo>
                      <a:pt x="430" y="69"/>
                    </a:lnTo>
                    <a:lnTo>
                      <a:pt x="412" y="69"/>
                    </a:lnTo>
                    <a:lnTo>
                      <a:pt x="395" y="70"/>
                    </a:lnTo>
                    <a:lnTo>
                      <a:pt x="380" y="72"/>
                    </a:lnTo>
                    <a:lnTo>
                      <a:pt x="364" y="75"/>
                    </a:lnTo>
                    <a:lnTo>
                      <a:pt x="348" y="76"/>
                    </a:lnTo>
                    <a:lnTo>
                      <a:pt x="332" y="78"/>
                    </a:lnTo>
                    <a:lnTo>
                      <a:pt x="318" y="80"/>
                    </a:lnTo>
                    <a:lnTo>
                      <a:pt x="303" y="83"/>
                    </a:lnTo>
                    <a:lnTo>
                      <a:pt x="288" y="86"/>
                    </a:lnTo>
                    <a:lnTo>
                      <a:pt x="275" y="89"/>
                    </a:lnTo>
                    <a:lnTo>
                      <a:pt x="262" y="94"/>
                    </a:lnTo>
                    <a:lnTo>
                      <a:pt x="249" y="98"/>
                    </a:lnTo>
                    <a:lnTo>
                      <a:pt x="236" y="102"/>
                    </a:lnTo>
                    <a:lnTo>
                      <a:pt x="225" y="108"/>
                    </a:lnTo>
                    <a:lnTo>
                      <a:pt x="212" y="114"/>
                    </a:lnTo>
                    <a:lnTo>
                      <a:pt x="204" y="119"/>
                    </a:lnTo>
                    <a:lnTo>
                      <a:pt x="192" y="124"/>
                    </a:lnTo>
                    <a:lnTo>
                      <a:pt x="183" y="132"/>
                    </a:lnTo>
                    <a:lnTo>
                      <a:pt x="174" y="138"/>
                    </a:lnTo>
                    <a:lnTo>
                      <a:pt x="167" y="145"/>
                    </a:lnTo>
                    <a:lnTo>
                      <a:pt x="158" y="151"/>
                    </a:lnTo>
                    <a:lnTo>
                      <a:pt x="151" y="159"/>
                    </a:lnTo>
                    <a:lnTo>
                      <a:pt x="144" y="167"/>
                    </a:lnTo>
                    <a:lnTo>
                      <a:pt x="141" y="176"/>
                    </a:lnTo>
                    <a:lnTo>
                      <a:pt x="135" y="183"/>
                    </a:lnTo>
                    <a:lnTo>
                      <a:pt x="132" y="193"/>
                    </a:lnTo>
                    <a:lnTo>
                      <a:pt x="128" y="202"/>
                    </a:lnTo>
                    <a:lnTo>
                      <a:pt x="126" y="212"/>
                    </a:lnTo>
                    <a:lnTo>
                      <a:pt x="123" y="219"/>
                    </a:lnTo>
                    <a:lnTo>
                      <a:pt x="123" y="230"/>
                    </a:lnTo>
                    <a:lnTo>
                      <a:pt x="123" y="240"/>
                    </a:lnTo>
                    <a:lnTo>
                      <a:pt x="125" y="252"/>
                    </a:lnTo>
                    <a:lnTo>
                      <a:pt x="128" y="262"/>
                    </a:lnTo>
                    <a:lnTo>
                      <a:pt x="130" y="274"/>
                    </a:lnTo>
                    <a:lnTo>
                      <a:pt x="135" y="285"/>
                    </a:lnTo>
                    <a:lnTo>
                      <a:pt x="141" y="297"/>
                    </a:lnTo>
                    <a:lnTo>
                      <a:pt x="152" y="307"/>
                    </a:lnTo>
                    <a:lnTo>
                      <a:pt x="164" y="319"/>
                    </a:lnTo>
                    <a:lnTo>
                      <a:pt x="177" y="329"/>
                    </a:lnTo>
                    <a:lnTo>
                      <a:pt x="190" y="341"/>
                    </a:lnTo>
                    <a:lnTo>
                      <a:pt x="202" y="350"/>
                    </a:lnTo>
                    <a:lnTo>
                      <a:pt x="215" y="360"/>
                    </a:lnTo>
                    <a:lnTo>
                      <a:pt x="227" y="370"/>
                    </a:lnTo>
                    <a:lnTo>
                      <a:pt x="240" y="380"/>
                    </a:lnTo>
                    <a:lnTo>
                      <a:pt x="252" y="389"/>
                    </a:lnTo>
                    <a:lnTo>
                      <a:pt x="265" y="399"/>
                    </a:lnTo>
                    <a:lnTo>
                      <a:pt x="277" y="408"/>
                    </a:lnTo>
                    <a:lnTo>
                      <a:pt x="288" y="418"/>
                    </a:lnTo>
                    <a:lnTo>
                      <a:pt x="300" y="426"/>
                    </a:lnTo>
                    <a:lnTo>
                      <a:pt x="313" y="435"/>
                    </a:lnTo>
                    <a:lnTo>
                      <a:pt x="325" y="445"/>
                    </a:lnTo>
                    <a:lnTo>
                      <a:pt x="338" y="454"/>
                    </a:lnTo>
                    <a:lnTo>
                      <a:pt x="350" y="461"/>
                    </a:lnTo>
                    <a:lnTo>
                      <a:pt x="361" y="468"/>
                    </a:lnTo>
                    <a:lnTo>
                      <a:pt x="373" y="477"/>
                    </a:lnTo>
                    <a:lnTo>
                      <a:pt x="386" y="484"/>
                    </a:lnTo>
                    <a:lnTo>
                      <a:pt x="398" y="490"/>
                    </a:lnTo>
                    <a:lnTo>
                      <a:pt x="410" y="497"/>
                    </a:lnTo>
                    <a:lnTo>
                      <a:pt x="421" y="505"/>
                    </a:lnTo>
                    <a:lnTo>
                      <a:pt x="434" y="512"/>
                    </a:lnTo>
                    <a:lnTo>
                      <a:pt x="445" y="518"/>
                    </a:lnTo>
                    <a:lnTo>
                      <a:pt x="458" y="524"/>
                    </a:lnTo>
                    <a:lnTo>
                      <a:pt x="471" y="530"/>
                    </a:lnTo>
                    <a:lnTo>
                      <a:pt x="484" y="537"/>
                    </a:lnTo>
                    <a:lnTo>
                      <a:pt x="496" y="543"/>
                    </a:lnTo>
                    <a:lnTo>
                      <a:pt x="507" y="549"/>
                    </a:lnTo>
                    <a:lnTo>
                      <a:pt x="519" y="553"/>
                    </a:lnTo>
                    <a:lnTo>
                      <a:pt x="534" y="559"/>
                    </a:lnTo>
                    <a:lnTo>
                      <a:pt x="545" y="562"/>
                    </a:lnTo>
                    <a:lnTo>
                      <a:pt x="559" y="568"/>
                    </a:lnTo>
                    <a:lnTo>
                      <a:pt x="570" y="572"/>
                    </a:lnTo>
                    <a:lnTo>
                      <a:pt x="583" y="575"/>
                    </a:lnTo>
                    <a:lnTo>
                      <a:pt x="597" y="579"/>
                    </a:lnTo>
                    <a:lnTo>
                      <a:pt x="610" y="582"/>
                    </a:lnTo>
                    <a:lnTo>
                      <a:pt x="621" y="587"/>
                    </a:lnTo>
                    <a:lnTo>
                      <a:pt x="636" y="591"/>
                    </a:lnTo>
                    <a:lnTo>
                      <a:pt x="649" y="593"/>
                    </a:lnTo>
                    <a:lnTo>
                      <a:pt x="661" y="596"/>
                    </a:lnTo>
                    <a:lnTo>
                      <a:pt x="674" y="598"/>
                    </a:lnTo>
                    <a:lnTo>
                      <a:pt x="689" y="601"/>
                    </a:lnTo>
                    <a:lnTo>
                      <a:pt x="702" y="603"/>
                    </a:lnTo>
                    <a:lnTo>
                      <a:pt x="715" y="604"/>
                    </a:lnTo>
                    <a:lnTo>
                      <a:pt x="730" y="607"/>
                    </a:lnTo>
                    <a:lnTo>
                      <a:pt x="744" y="609"/>
                    </a:lnTo>
                    <a:lnTo>
                      <a:pt x="757" y="609"/>
                    </a:lnTo>
                    <a:lnTo>
                      <a:pt x="772" y="610"/>
                    </a:lnTo>
                    <a:lnTo>
                      <a:pt x="787" y="610"/>
                    </a:lnTo>
                    <a:lnTo>
                      <a:pt x="801" y="612"/>
                    </a:lnTo>
                    <a:lnTo>
                      <a:pt x="816" y="612"/>
                    </a:lnTo>
                    <a:lnTo>
                      <a:pt x="830" y="612"/>
                    </a:lnTo>
                    <a:lnTo>
                      <a:pt x="845" y="612"/>
                    </a:lnTo>
                    <a:lnTo>
                      <a:pt x="863" y="612"/>
                    </a:lnTo>
                    <a:lnTo>
                      <a:pt x="877" y="610"/>
                    </a:lnTo>
                    <a:lnTo>
                      <a:pt x="892" y="609"/>
                    </a:lnTo>
                    <a:lnTo>
                      <a:pt x="908" y="607"/>
                    </a:lnTo>
                    <a:lnTo>
                      <a:pt x="924" y="606"/>
                    </a:lnTo>
                    <a:lnTo>
                      <a:pt x="940" y="604"/>
                    </a:lnTo>
                    <a:lnTo>
                      <a:pt x="956" y="603"/>
                    </a:lnTo>
                    <a:lnTo>
                      <a:pt x="974" y="601"/>
                    </a:lnTo>
                    <a:lnTo>
                      <a:pt x="991" y="598"/>
                    </a:lnTo>
                    <a:lnTo>
                      <a:pt x="997" y="597"/>
                    </a:lnTo>
                    <a:lnTo>
                      <a:pt x="1004" y="596"/>
                    </a:lnTo>
                    <a:lnTo>
                      <a:pt x="1012" y="594"/>
                    </a:lnTo>
                    <a:lnTo>
                      <a:pt x="1019" y="593"/>
                    </a:lnTo>
                    <a:lnTo>
                      <a:pt x="1025" y="590"/>
                    </a:lnTo>
                    <a:lnTo>
                      <a:pt x="1033" y="588"/>
                    </a:lnTo>
                    <a:lnTo>
                      <a:pt x="1039" y="585"/>
                    </a:lnTo>
                    <a:lnTo>
                      <a:pt x="1047" y="585"/>
                    </a:lnTo>
                    <a:lnTo>
                      <a:pt x="1054" y="582"/>
                    </a:lnTo>
                    <a:lnTo>
                      <a:pt x="1060" y="579"/>
                    </a:lnTo>
                    <a:lnTo>
                      <a:pt x="1066" y="576"/>
                    </a:lnTo>
                    <a:lnTo>
                      <a:pt x="1074" y="575"/>
                    </a:lnTo>
                    <a:lnTo>
                      <a:pt x="1079" y="572"/>
                    </a:lnTo>
                    <a:lnTo>
                      <a:pt x="1086" y="569"/>
                    </a:lnTo>
                    <a:lnTo>
                      <a:pt x="1092" y="566"/>
                    </a:lnTo>
                    <a:lnTo>
                      <a:pt x="1098" y="562"/>
                    </a:lnTo>
                    <a:lnTo>
                      <a:pt x="1104" y="559"/>
                    </a:lnTo>
                    <a:lnTo>
                      <a:pt x="1108" y="555"/>
                    </a:lnTo>
                    <a:lnTo>
                      <a:pt x="1114" y="550"/>
                    </a:lnTo>
                    <a:lnTo>
                      <a:pt x="1118" y="546"/>
                    </a:lnTo>
                    <a:lnTo>
                      <a:pt x="1123" y="541"/>
                    </a:lnTo>
                    <a:lnTo>
                      <a:pt x="1127" y="537"/>
                    </a:lnTo>
                    <a:lnTo>
                      <a:pt x="1131" y="531"/>
                    </a:lnTo>
                    <a:lnTo>
                      <a:pt x="1136" y="527"/>
                    </a:lnTo>
                    <a:lnTo>
                      <a:pt x="1139" y="519"/>
                    </a:lnTo>
                    <a:lnTo>
                      <a:pt x="1142" y="515"/>
                    </a:lnTo>
                    <a:lnTo>
                      <a:pt x="1144" y="509"/>
                    </a:lnTo>
                    <a:lnTo>
                      <a:pt x="1147" y="503"/>
                    </a:lnTo>
                    <a:lnTo>
                      <a:pt x="1149" y="497"/>
                    </a:lnTo>
                    <a:lnTo>
                      <a:pt x="1150" y="490"/>
                    </a:lnTo>
                    <a:lnTo>
                      <a:pt x="1152" y="484"/>
                    </a:lnTo>
                    <a:lnTo>
                      <a:pt x="1153" y="477"/>
                    </a:lnTo>
                    <a:lnTo>
                      <a:pt x="1153" y="471"/>
                    </a:lnTo>
                    <a:lnTo>
                      <a:pt x="1153" y="464"/>
                    </a:lnTo>
                    <a:lnTo>
                      <a:pt x="1153" y="458"/>
                    </a:lnTo>
                    <a:lnTo>
                      <a:pt x="1153" y="452"/>
                    </a:lnTo>
                    <a:lnTo>
                      <a:pt x="1152" y="446"/>
                    </a:lnTo>
                    <a:lnTo>
                      <a:pt x="1152" y="442"/>
                    </a:lnTo>
                    <a:lnTo>
                      <a:pt x="1150" y="435"/>
                    </a:lnTo>
                    <a:lnTo>
                      <a:pt x="1150" y="432"/>
                    </a:lnTo>
                    <a:lnTo>
                      <a:pt x="1149" y="426"/>
                    </a:lnTo>
                    <a:lnTo>
                      <a:pt x="1149" y="420"/>
                    </a:lnTo>
                    <a:lnTo>
                      <a:pt x="1147" y="414"/>
                    </a:lnTo>
                    <a:lnTo>
                      <a:pt x="1146" y="410"/>
                    </a:lnTo>
                    <a:lnTo>
                      <a:pt x="1143" y="399"/>
                    </a:lnTo>
                    <a:lnTo>
                      <a:pt x="1139" y="391"/>
                    </a:lnTo>
                    <a:lnTo>
                      <a:pt x="1136" y="380"/>
                    </a:lnTo>
                    <a:lnTo>
                      <a:pt x="1130" y="372"/>
                    </a:lnTo>
                    <a:lnTo>
                      <a:pt x="1126" y="363"/>
                    </a:lnTo>
                    <a:lnTo>
                      <a:pt x="1120" y="354"/>
                    </a:lnTo>
                    <a:lnTo>
                      <a:pt x="1114" y="347"/>
                    </a:lnTo>
                    <a:lnTo>
                      <a:pt x="1107" y="338"/>
                    </a:lnTo>
                    <a:lnTo>
                      <a:pt x="1101" y="331"/>
                    </a:lnTo>
                    <a:lnTo>
                      <a:pt x="1093" y="323"/>
                    </a:lnTo>
                    <a:lnTo>
                      <a:pt x="1086" y="315"/>
                    </a:lnTo>
                    <a:lnTo>
                      <a:pt x="1077" y="307"/>
                    </a:lnTo>
                    <a:lnTo>
                      <a:pt x="1070" y="298"/>
                    </a:lnTo>
                    <a:lnTo>
                      <a:pt x="1061" y="291"/>
                    </a:lnTo>
                    <a:lnTo>
                      <a:pt x="1052" y="285"/>
                    </a:lnTo>
                    <a:lnTo>
                      <a:pt x="1045" y="278"/>
                    </a:lnTo>
                    <a:lnTo>
                      <a:pt x="1035" y="271"/>
                    </a:lnTo>
                    <a:lnTo>
                      <a:pt x="1026" y="265"/>
                    </a:lnTo>
                    <a:lnTo>
                      <a:pt x="1016" y="255"/>
                    </a:lnTo>
                    <a:lnTo>
                      <a:pt x="1007" y="249"/>
                    </a:lnTo>
                    <a:lnTo>
                      <a:pt x="998" y="241"/>
                    </a:lnTo>
                    <a:lnTo>
                      <a:pt x="990" y="236"/>
                    </a:lnTo>
                    <a:lnTo>
                      <a:pt x="979" y="225"/>
                    </a:lnTo>
                    <a:lnTo>
                      <a:pt x="971" y="219"/>
                    </a:lnTo>
                    <a:lnTo>
                      <a:pt x="960" y="212"/>
                    </a:lnTo>
                    <a:lnTo>
                      <a:pt x="952" y="205"/>
                    </a:lnTo>
                    <a:lnTo>
                      <a:pt x="946" y="196"/>
                    </a:lnTo>
                    <a:lnTo>
                      <a:pt x="943" y="190"/>
                    </a:lnTo>
                    <a:lnTo>
                      <a:pt x="943" y="183"/>
                    </a:lnTo>
                    <a:lnTo>
                      <a:pt x="949" y="176"/>
                    </a:lnTo>
                    <a:lnTo>
                      <a:pt x="953" y="170"/>
                    </a:lnTo>
                    <a:lnTo>
                      <a:pt x="962" y="167"/>
                    </a:lnTo>
                    <a:lnTo>
                      <a:pt x="969" y="167"/>
                    </a:lnTo>
                    <a:lnTo>
                      <a:pt x="978" y="173"/>
                    </a:lnTo>
                    <a:lnTo>
                      <a:pt x="982" y="177"/>
                    </a:lnTo>
                    <a:lnTo>
                      <a:pt x="988" y="181"/>
                    </a:lnTo>
                    <a:lnTo>
                      <a:pt x="993" y="184"/>
                    </a:lnTo>
                    <a:lnTo>
                      <a:pt x="998" y="190"/>
                    </a:lnTo>
                    <a:lnTo>
                      <a:pt x="1004" y="193"/>
                    </a:lnTo>
                    <a:lnTo>
                      <a:pt x="1012" y="198"/>
                    </a:lnTo>
                    <a:lnTo>
                      <a:pt x="1016" y="202"/>
                    </a:lnTo>
                    <a:lnTo>
                      <a:pt x="1023" y="206"/>
                    </a:lnTo>
                    <a:lnTo>
                      <a:pt x="1029" y="211"/>
                    </a:lnTo>
                    <a:lnTo>
                      <a:pt x="1035" y="215"/>
                    </a:lnTo>
                    <a:lnTo>
                      <a:pt x="1039" y="219"/>
                    </a:lnTo>
                    <a:lnTo>
                      <a:pt x="1045" y="224"/>
                    </a:lnTo>
                    <a:lnTo>
                      <a:pt x="1051" y="227"/>
                    </a:lnTo>
                    <a:lnTo>
                      <a:pt x="1058" y="233"/>
                    </a:lnTo>
                    <a:lnTo>
                      <a:pt x="1064" y="236"/>
                    </a:lnTo>
                    <a:lnTo>
                      <a:pt x="1071" y="241"/>
                    </a:lnTo>
                    <a:lnTo>
                      <a:pt x="1077" y="246"/>
                    </a:lnTo>
                    <a:lnTo>
                      <a:pt x="1082" y="249"/>
                    </a:lnTo>
                    <a:lnTo>
                      <a:pt x="1088" y="255"/>
                    </a:lnTo>
                    <a:lnTo>
                      <a:pt x="1095" y="259"/>
                    </a:lnTo>
                    <a:lnTo>
                      <a:pt x="1101" y="262"/>
                    </a:lnTo>
                    <a:lnTo>
                      <a:pt x="1107" y="268"/>
                    </a:lnTo>
                    <a:lnTo>
                      <a:pt x="1112" y="272"/>
                    </a:lnTo>
                    <a:lnTo>
                      <a:pt x="1118" y="278"/>
                    </a:lnTo>
                    <a:lnTo>
                      <a:pt x="1124" y="281"/>
                    </a:lnTo>
                    <a:lnTo>
                      <a:pt x="1130" y="285"/>
                    </a:lnTo>
                    <a:lnTo>
                      <a:pt x="1136" y="290"/>
                    </a:lnTo>
                    <a:lnTo>
                      <a:pt x="1140" y="296"/>
                    </a:lnTo>
                    <a:lnTo>
                      <a:pt x="1146" y="300"/>
                    </a:lnTo>
                    <a:lnTo>
                      <a:pt x="1152" y="304"/>
                    </a:lnTo>
                    <a:lnTo>
                      <a:pt x="1158" y="309"/>
                    </a:lnTo>
                    <a:lnTo>
                      <a:pt x="1163" y="315"/>
                    </a:lnTo>
                    <a:lnTo>
                      <a:pt x="1172" y="323"/>
                    </a:lnTo>
                    <a:lnTo>
                      <a:pt x="1182" y="334"/>
                    </a:lnTo>
                    <a:lnTo>
                      <a:pt x="1188" y="339"/>
                    </a:lnTo>
                    <a:lnTo>
                      <a:pt x="1191" y="344"/>
                    </a:lnTo>
                    <a:lnTo>
                      <a:pt x="1197" y="350"/>
                    </a:lnTo>
                    <a:lnTo>
                      <a:pt x="1201" y="354"/>
                    </a:lnTo>
                    <a:lnTo>
                      <a:pt x="1206" y="360"/>
                    </a:lnTo>
                    <a:lnTo>
                      <a:pt x="1212" y="364"/>
                    </a:lnTo>
                    <a:lnTo>
                      <a:pt x="1215" y="370"/>
                    </a:lnTo>
                    <a:lnTo>
                      <a:pt x="1219" y="375"/>
                    </a:lnTo>
                    <a:lnTo>
                      <a:pt x="1220" y="380"/>
                    </a:lnTo>
                    <a:lnTo>
                      <a:pt x="1225" y="386"/>
                    </a:lnTo>
                    <a:lnTo>
                      <a:pt x="1229" y="392"/>
                    </a:lnTo>
                    <a:lnTo>
                      <a:pt x="1232" y="398"/>
                    </a:lnTo>
                    <a:lnTo>
                      <a:pt x="1234" y="404"/>
                    </a:lnTo>
                    <a:lnTo>
                      <a:pt x="1237" y="408"/>
                    </a:lnTo>
                    <a:lnTo>
                      <a:pt x="1241" y="414"/>
                    </a:lnTo>
                    <a:lnTo>
                      <a:pt x="1244" y="420"/>
                    </a:lnTo>
                    <a:lnTo>
                      <a:pt x="1244" y="426"/>
                    </a:lnTo>
                    <a:lnTo>
                      <a:pt x="1247" y="432"/>
                    </a:lnTo>
                    <a:lnTo>
                      <a:pt x="1250" y="437"/>
                    </a:lnTo>
                    <a:lnTo>
                      <a:pt x="1251" y="445"/>
                    </a:lnTo>
                    <a:lnTo>
                      <a:pt x="1253" y="451"/>
                    </a:lnTo>
                    <a:lnTo>
                      <a:pt x="1254" y="458"/>
                    </a:lnTo>
                    <a:lnTo>
                      <a:pt x="1254" y="464"/>
                    </a:lnTo>
                    <a:lnTo>
                      <a:pt x="1256" y="471"/>
                    </a:lnTo>
                    <a:lnTo>
                      <a:pt x="1256" y="477"/>
                    </a:lnTo>
                    <a:lnTo>
                      <a:pt x="1256" y="484"/>
                    </a:lnTo>
                    <a:lnTo>
                      <a:pt x="1256" y="490"/>
                    </a:lnTo>
                    <a:lnTo>
                      <a:pt x="1257" y="497"/>
                    </a:lnTo>
                    <a:lnTo>
                      <a:pt x="1254" y="508"/>
                    </a:lnTo>
                    <a:lnTo>
                      <a:pt x="1254" y="516"/>
                    </a:lnTo>
                    <a:lnTo>
                      <a:pt x="1251" y="527"/>
                    </a:lnTo>
                    <a:lnTo>
                      <a:pt x="1250" y="536"/>
                    </a:lnTo>
                    <a:lnTo>
                      <a:pt x="1247" y="543"/>
                    </a:lnTo>
                    <a:lnTo>
                      <a:pt x="1245" y="553"/>
                    </a:lnTo>
                    <a:lnTo>
                      <a:pt x="1244" y="562"/>
                    </a:lnTo>
                    <a:lnTo>
                      <a:pt x="1241" y="571"/>
                    </a:lnTo>
                    <a:lnTo>
                      <a:pt x="1237" y="578"/>
                    </a:lnTo>
                    <a:lnTo>
                      <a:pt x="1234" y="585"/>
                    </a:lnTo>
                    <a:lnTo>
                      <a:pt x="1231" y="594"/>
                    </a:lnTo>
                    <a:lnTo>
                      <a:pt x="1226" y="601"/>
                    </a:lnTo>
                    <a:lnTo>
                      <a:pt x="1220" y="607"/>
                    </a:lnTo>
                    <a:lnTo>
                      <a:pt x="1218" y="615"/>
                    </a:lnTo>
                    <a:lnTo>
                      <a:pt x="1213" y="622"/>
                    </a:lnTo>
                    <a:lnTo>
                      <a:pt x="1209" y="629"/>
                    </a:lnTo>
                    <a:lnTo>
                      <a:pt x="1201" y="635"/>
                    </a:lnTo>
                    <a:lnTo>
                      <a:pt x="1197" y="641"/>
                    </a:lnTo>
                    <a:lnTo>
                      <a:pt x="1191" y="645"/>
                    </a:lnTo>
                    <a:lnTo>
                      <a:pt x="1185" y="651"/>
                    </a:lnTo>
                    <a:lnTo>
                      <a:pt x="1178" y="657"/>
                    </a:lnTo>
                    <a:lnTo>
                      <a:pt x="1171" y="660"/>
                    </a:lnTo>
                    <a:lnTo>
                      <a:pt x="1165" y="666"/>
                    </a:lnTo>
                    <a:lnTo>
                      <a:pt x="1159" y="670"/>
                    </a:lnTo>
                    <a:lnTo>
                      <a:pt x="1149" y="673"/>
                    </a:lnTo>
                    <a:lnTo>
                      <a:pt x="1142" y="677"/>
                    </a:lnTo>
                    <a:lnTo>
                      <a:pt x="1133" y="680"/>
                    </a:lnTo>
                    <a:lnTo>
                      <a:pt x="1126" y="683"/>
                    </a:lnTo>
                    <a:lnTo>
                      <a:pt x="1117" y="686"/>
                    </a:lnTo>
                    <a:lnTo>
                      <a:pt x="1108" y="689"/>
                    </a:lnTo>
                    <a:lnTo>
                      <a:pt x="1099" y="691"/>
                    </a:lnTo>
                    <a:lnTo>
                      <a:pt x="1090" y="694"/>
                    </a:lnTo>
                    <a:lnTo>
                      <a:pt x="1071" y="696"/>
                    </a:lnTo>
                    <a:lnTo>
                      <a:pt x="1054" y="698"/>
                    </a:lnTo>
                    <a:lnTo>
                      <a:pt x="1035" y="699"/>
                    </a:lnTo>
                    <a:lnTo>
                      <a:pt x="1019" y="702"/>
                    </a:lnTo>
                    <a:lnTo>
                      <a:pt x="1000" y="702"/>
                    </a:lnTo>
                    <a:lnTo>
                      <a:pt x="982" y="704"/>
                    </a:lnTo>
                    <a:lnTo>
                      <a:pt x="965" y="705"/>
                    </a:lnTo>
                    <a:lnTo>
                      <a:pt x="949" y="707"/>
                    </a:lnTo>
                    <a:lnTo>
                      <a:pt x="931" y="705"/>
                    </a:lnTo>
                    <a:lnTo>
                      <a:pt x="912" y="705"/>
                    </a:lnTo>
                    <a:lnTo>
                      <a:pt x="895" y="704"/>
                    </a:lnTo>
                    <a:lnTo>
                      <a:pt x="879" y="704"/>
                    </a:lnTo>
                    <a:lnTo>
                      <a:pt x="861" y="702"/>
                    </a:lnTo>
                    <a:lnTo>
                      <a:pt x="844" y="701"/>
                    </a:lnTo>
                    <a:lnTo>
                      <a:pt x="826" y="699"/>
                    </a:lnTo>
                    <a:lnTo>
                      <a:pt x="810" y="698"/>
                    </a:lnTo>
                    <a:lnTo>
                      <a:pt x="792" y="696"/>
                    </a:lnTo>
                    <a:lnTo>
                      <a:pt x="775" y="694"/>
                    </a:lnTo>
                    <a:lnTo>
                      <a:pt x="757" y="689"/>
                    </a:lnTo>
                    <a:lnTo>
                      <a:pt x="741" y="688"/>
                    </a:lnTo>
                    <a:lnTo>
                      <a:pt x="724" y="683"/>
                    </a:lnTo>
                    <a:lnTo>
                      <a:pt x="708" y="680"/>
                    </a:lnTo>
                    <a:lnTo>
                      <a:pt x="692" y="676"/>
                    </a:lnTo>
                    <a:lnTo>
                      <a:pt x="674" y="673"/>
                    </a:lnTo>
                    <a:lnTo>
                      <a:pt x="656" y="667"/>
                    </a:lnTo>
                    <a:lnTo>
                      <a:pt x="640" y="664"/>
                    </a:lnTo>
                    <a:lnTo>
                      <a:pt x="624" y="657"/>
                    </a:lnTo>
                    <a:lnTo>
                      <a:pt x="608" y="654"/>
                    </a:lnTo>
                    <a:lnTo>
                      <a:pt x="591" y="647"/>
                    </a:lnTo>
                    <a:lnTo>
                      <a:pt x="575" y="642"/>
                    </a:lnTo>
                    <a:lnTo>
                      <a:pt x="559" y="636"/>
                    </a:lnTo>
                    <a:lnTo>
                      <a:pt x="543" y="632"/>
                    </a:lnTo>
                    <a:lnTo>
                      <a:pt x="526" y="625"/>
                    </a:lnTo>
                    <a:lnTo>
                      <a:pt x="510" y="617"/>
                    </a:lnTo>
                    <a:lnTo>
                      <a:pt x="493" y="612"/>
                    </a:lnTo>
                    <a:lnTo>
                      <a:pt x="477" y="604"/>
                    </a:lnTo>
                    <a:lnTo>
                      <a:pt x="461" y="598"/>
                    </a:lnTo>
                    <a:lnTo>
                      <a:pt x="445" y="591"/>
                    </a:lnTo>
                    <a:lnTo>
                      <a:pt x="430" y="582"/>
                    </a:lnTo>
                    <a:lnTo>
                      <a:pt x="415" y="575"/>
                    </a:lnTo>
                    <a:lnTo>
                      <a:pt x="399" y="568"/>
                    </a:lnTo>
                    <a:lnTo>
                      <a:pt x="382" y="559"/>
                    </a:lnTo>
                    <a:lnTo>
                      <a:pt x="367" y="552"/>
                    </a:lnTo>
                    <a:lnTo>
                      <a:pt x="353" y="543"/>
                    </a:lnTo>
                    <a:lnTo>
                      <a:pt x="337" y="533"/>
                    </a:lnTo>
                    <a:lnTo>
                      <a:pt x="322" y="525"/>
                    </a:lnTo>
                    <a:lnTo>
                      <a:pt x="307" y="516"/>
                    </a:lnTo>
                    <a:lnTo>
                      <a:pt x="291" y="508"/>
                    </a:lnTo>
                    <a:lnTo>
                      <a:pt x="277" y="497"/>
                    </a:lnTo>
                    <a:lnTo>
                      <a:pt x="262" y="487"/>
                    </a:lnTo>
                    <a:lnTo>
                      <a:pt x="246" y="477"/>
                    </a:lnTo>
                    <a:lnTo>
                      <a:pt x="233" y="468"/>
                    </a:lnTo>
                    <a:lnTo>
                      <a:pt x="217" y="457"/>
                    </a:lnTo>
                    <a:lnTo>
                      <a:pt x="204" y="446"/>
                    </a:lnTo>
                    <a:lnTo>
                      <a:pt x="187" y="436"/>
                    </a:lnTo>
                    <a:lnTo>
                      <a:pt x="174" y="426"/>
                    </a:lnTo>
                    <a:lnTo>
                      <a:pt x="160" y="416"/>
                    </a:lnTo>
                    <a:lnTo>
                      <a:pt x="145" y="404"/>
                    </a:lnTo>
                    <a:lnTo>
                      <a:pt x="132" y="392"/>
                    </a:lnTo>
                    <a:lnTo>
                      <a:pt x="117" y="383"/>
                    </a:lnTo>
                    <a:lnTo>
                      <a:pt x="103" y="370"/>
                    </a:lnTo>
                    <a:lnTo>
                      <a:pt x="90" y="360"/>
                    </a:lnTo>
                    <a:lnTo>
                      <a:pt x="76" y="348"/>
                    </a:lnTo>
                    <a:lnTo>
                      <a:pt x="63" y="337"/>
                    </a:lnTo>
                    <a:lnTo>
                      <a:pt x="50" y="319"/>
                    </a:lnTo>
                    <a:lnTo>
                      <a:pt x="38" y="303"/>
                    </a:lnTo>
                    <a:lnTo>
                      <a:pt x="28" y="287"/>
                    </a:lnTo>
                    <a:lnTo>
                      <a:pt x="21" y="272"/>
                    </a:lnTo>
                    <a:lnTo>
                      <a:pt x="14" y="255"/>
                    </a:lnTo>
                    <a:lnTo>
                      <a:pt x="9" y="241"/>
                    </a:lnTo>
                    <a:lnTo>
                      <a:pt x="6" y="227"/>
                    </a:lnTo>
                    <a:lnTo>
                      <a:pt x="3" y="214"/>
                    </a:lnTo>
                    <a:lnTo>
                      <a:pt x="0" y="200"/>
                    </a:lnTo>
                    <a:lnTo>
                      <a:pt x="0" y="187"/>
                    </a:lnTo>
                    <a:lnTo>
                      <a:pt x="2" y="174"/>
                    </a:lnTo>
                    <a:lnTo>
                      <a:pt x="5" y="161"/>
                    </a:lnTo>
                    <a:lnTo>
                      <a:pt x="8" y="151"/>
                    </a:lnTo>
                    <a:lnTo>
                      <a:pt x="14" y="139"/>
                    </a:lnTo>
                    <a:lnTo>
                      <a:pt x="18" y="127"/>
                    </a:lnTo>
                    <a:lnTo>
                      <a:pt x="27" y="119"/>
                    </a:lnTo>
                    <a:lnTo>
                      <a:pt x="33" y="108"/>
                    </a:lnTo>
                    <a:lnTo>
                      <a:pt x="41" y="98"/>
                    </a:lnTo>
                    <a:lnTo>
                      <a:pt x="50" y="89"/>
                    </a:lnTo>
                    <a:lnTo>
                      <a:pt x="62" y="80"/>
                    </a:lnTo>
                    <a:lnTo>
                      <a:pt x="72" y="72"/>
                    </a:lnTo>
                    <a:lnTo>
                      <a:pt x="85" y="64"/>
                    </a:lnTo>
                    <a:lnTo>
                      <a:pt x="98" y="56"/>
                    </a:lnTo>
                    <a:lnTo>
                      <a:pt x="111" y="50"/>
                    </a:lnTo>
                    <a:lnTo>
                      <a:pt x="126" y="42"/>
                    </a:lnTo>
                    <a:lnTo>
                      <a:pt x="141" y="37"/>
                    </a:lnTo>
                    <a:lnTo>
                      <a:pt x="158" y="32"/>
                    </a:lnTo>
                    <a:lnTo>
                      <a:pt x="174" y="26"/>
                    </a:lnTo>
                    <a:lnTo>
                      <a:pt x="192" y="22"/>
                    </a:lnTo>
                    <a:lnTo>
                      <a:pt x="209" y="18"/>
                    </a:lnTo>
                    <a:lnTo>
                      <a:pt x="230" y="15"/>
                    </a:lnTo>
                    <a:lnTo>
                      <a:pt x="249" y="13"/>
                    </a:lnTo>
                    <a:lnTo>
                      <a:pt x="268" y="9"/>
                    </a:lnTo>
                    <a:lnTo>
                      <a:pt x="288" y="6"/>
                    </a:lnTo>
                    <a:lnTo>
                      <a:pt x="307" y="4"/>
                    </a:lnTo>
                    <a:lnTo>
                      <a:pt x="329" y="3"/>
                    </a:lnTo>
                    <a:lnTo>
                      <a:pt x="350" y="1"/>
                    </a:lnTo>
                    <a:lnTo>
                      <a:pt x="372" y="0"/>
                    </a:lnTo>
                    <a:lnTo>
                      <a:pt x="392" y="0"/>
                    </a:lnTo>
                    <a:lnTo>
                      <a:pt x="415" y="1"/>
                    </a:lnTo>
                    <a:lnTo>
                      <a:pt x="437" y="1"/>
                    </a:lnTo>
                    <a:lnTo>
                      <a:pt x="459" y="3"/>
                    </a:lnTo>
                    <a:lnTo>
                      <a:pt x="483" y="4"/>
                    </a:lnTo>
                    <a:lnTo>
                      <a:pt x="506" y="7"/>
                    </a:lnTo>
                    <a:lnTo>
                      <a:pt x="526" y="10"/>
                    </a:lnTo>
                    <a:lnTo>
                      <a:pt x="551" y="13"/>
                    </a:lnTo>
                    <a:lnTo>
                      <a:pt x="575" y="16"/>
                    </a:lnTo>
                    <a:lnTo>
                      <a:pt x="598" y="20"/>
                    </a:lnTo>
                    <a:lnTo>
                      <a:pt x="620" y="23"/>
                    </a:lnTo>
                    <a:lnTo>
                      <a:pt x="643" y="29"/>
                    </a:lnTo>
                    <a:lnTo>
                      <a:pt x="667" y="35"/>
                    </a:lnTo>
                    <a:lnTo>
                      <a:pt x="690" y="41"/>
                    </a:lnTo>
                    <a:lnTo>
                      <a:pt x="713" y="47"/>
                    </a:lnTo>
                    <a:lnTo>
                      <a:pt x="735" y="54"/>
                    </a:lnTo>
                    <a:lnTo>
                      <a:pt x="757" y="61"/>
                    </a:lnTo>
                    <a:lnTo>
                      <a:pt x="781" y="69"/>
                    </a:lnTo>
                    <a:lnTo>
                      <a:pt x="803" y="76"/>
                    </a:lnTo>
                    <a:lnTo>
                      <a:pt x="825" y="86"/>
                    </a:lnTo>
                    <a:lnTo>
                      <a:pt x="845" y="95"/>
                    </a:lnTo>
                    <a:lnTo>
                      <a:pt x="868" y="105"/>
                    </a:lnTo>
                    <a:lnTo>
                      <a:pt x="889" y="114"/>
                    </a:lnTo>
                    <a:lnTo>
                      <a:pt x="908" y="126"/>
                    </a:lnTo>
                    <a:lnTo>
                      <a:pt x="928" y="138"/>
                    </a:lnTo>
                    <a:lnTo>
                      <a:pt x="949" y="151"/>
                    </a:lnTo>
                    <a:lnTo>
                      <a:pt x="950" y="152"/>
                    </a:lnTo>
                    <a:lnTo>
                      <a:pt x="949" y="159"/>
                    </a:lnTo>
                    <a:lnTo>
                      <a:pt x="944" y="167"/>
                    </a:lnTo>
                    <a:lnTo>
                      <a:pt x="940" y="174"/>
                    </a:lnTo>
                    <a:lnTo>
                      <a:pt x="934" y="183"/>
                    </a:lnTo>
                    <a:lnTo>
                      <a:pt x="927" y="187"/>
                    </a:lnTo>
                    <a:lnTo>
                      <a:pt x="921" y="190"/>
                    </a:lnTo>
                    <a:lnTo>
                      <a:pt x="918" y="19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0" name="Freeform 440"/>
              <p:cNvSpPr>
                <a:spLocks/>
              </p:cNvSpPr>
              <p:nvPr/>
            </p:nvSpPr>
            <p:spPr bwMode="auto">
              <a:xfrm>
                <a:off x="2853" y="2774"/>
                <a:ext cx="92" cy="266"/>
              </a:xfrm>
              <a:custGeom>
                <a:avLst/>
                <a:gdLst>
                  <a:gd name="T0" fmla="*/ 0 w 275"/>
                  <a:gd name="T1" fmla="*/ 0 h 798"/>
                  <a:gd name="T2" fmla="*/ 0 w 275"/>
                  <a:gd name="T3" fmla="*/ 0 h 798"/>
                  <a:gd name="T4" fmla="*/ 0 w 275"/>
                  <a:gd name="T5" fmla="*/ 0 h 798"/>
                  <a:gd name="T6" fmla="*/ 0 w 275"/>
                  <a:gd name="T7" fmla="*/ 0 h 798"/>
                  <a:gd name="T8" fmla="*/ 0 w 275"/>
                  <a:gd name="T9" fmla="*/ 0 h 798"/>
                  <a:gd name="T10" fmla="*/ 0 w 275"/>
                  <a:gd name="T11" fmla="*/ 0 h 798"/>
                  <a:gd name="T12" fmla="*/ 0 w 275"/>
                  <a:gd name="T13" fmla="*/ 0 h 798"/>
                  <a:gd name="T14" fmla="*/ 0 w 275"/>
                  <a:gd name="T15" fmla="*/ 0 h 798"/>
                  <a:gd name="T16" fmla="*/ 0 w 275"/>
                  <a:gd name="T17" fmla="*/ 0 h 798"/>
                  <a:gd name="T18" fmla="*/ 0 w 275"/>
                  <a:gd name="T19" fmla="*/ 0 h 798"/>
                  <a:gd name="T20" fmla="*/ 0 w 275"/>
                  <a:gd name="T21" fmla="*/ 0 h 798"/>
                  <a:gd name="T22" fmla="*/ 0 w 275"/>
                  <a:gd name="T23" fmla="*/ 0 h 798"/>
                  <a:gd name="T24" fmla="*/ 0 w 275"/>
                  <a:gd name="T25" fmla="*/ 0 h 798"/>
                  <a:gd name="T26" fmla="*/ 0 w 275"/>
                  <a:gd name="T27" fmla="*/ 0 h 798"/>
                  <a:gd name="T28" fmla="*/ 0 w 275"/>
                  <a:gd name="T29" fmla="*/ 0 h 798"/>
                  <a:gd name="T30" fmla="*/ 0 w 275"/>
                  <a:gd name="T31" fmla="*/ 0 h 798"/>
                  <a:gd name="T32" fmla="*/ 0 w 275"/>
                  <a:gd name="T33" fmla="*/ 0 h 798"/>
                  <a:gd name="T34" fmla="*/ 0 w 275"/>
                  <a:gd name="T35" fmla="*/ 0 h 798"/>
                  <a:gd name="T36" fmla="*/ 0 w 275"/>
                  <a:gd name="T37" fmla="*/ 0 h 798"/>
                  <a:gd name="T38" fmla="*/ 0 w 275"/>
                  <a:gd name="T39" fmla="*/ 0 h 798"/>
                  <a:gd name="T40" fmla="*/ 0 w 275"/>
                  <a:gd name="T41" fmla="*/ 0 h 798"/>
                  <a:gd name="T42" fmla="*/ 0 w 275"/>
                  <a:gd name="T43" fmla="*/ 0 h 798"/>
                  <a:gd name="T44" fmla="*/ 0 w 275"/>
                  <a:gd name="T45" fmla="*/ 0 h 798"/>
                  <a:gd name="T46" fmla="*/ 0 w 275"/>
                  <a:gd name="T47" fmla="*/ 0 h 798"/>
                  <a:gd name="T48" fmla="*/ 0 w 275"/>
                  <a:gd name="T49" fmla="*/ 0 h 798"/>
                  <a:gd name="T50" fmla="*/ 0 w 275"/>
                  <a:gd name="T51" fmla="*/ 0 h 798"/>
                  <a:gd name="T52" fmla="*/ 0 w 275"/>
                  <a:gd name="T53" fmla="*/ 0 h 798"/>
                  <a:gd name="T54" fmla="*/ 0 w 275"/>
                  <a:gd name="T55" fmla="*/ 0 h 798"/>
                  <a:gd name="T56" fmla="*/ 0 w 275"/>
                  <a:gd name="T57" fmla="*/ 0 h 798"/>
                  <a:gd name="T58" fmla="*/ 0 w 275"/>
                  <a:gd name="T59" fmla="*/ 0 h 798"/>
                  <a:gd name="T60" fmla="*/ 0 w 275"/>
                  <a:gd name="T61" fmla="*/ 0 h 798"/>
                  <a:gd name="T62" fmla="*/ 0 w 275"/>
                  <a:gd name="T63" fmla="*/ 0 h 798"/>
                  <a:gd name="T64" fmla="*/ 0 w 275"/>
                  <a:gd name="T65" fmla="*/ 0 h 798"/>
                  <a:gd name="T66" fmla="*/ 0 w 275"/>
                  <a:gd name="T67" fmla="*/ 0 h 798"/>
                  <a:gd name="T68" fmla="*/ 0 w 275"/>
                  <a:gd name="T69" fmla="*/ 0 h 798"/>
                  <a:gd name="T70" fmla="*/ 0 w 275"/>
                  <a:gd name="T71" fmla="*/ 0 h 798"/>
                  <a:gd name="T72" fmla="*/ 0 w 275"/>
                  <a:gd name="T73" fmla="*/ 0 h 798"/>
                  <a:gd name="T74" fmla="*/ 0 w 275"/>
                  <a:gd name="T75" fmla="*/ 0 h 798"/>
                  <a:gd name="T76" fmla="*/ 0 w 275"/>
                  <a:gd name="T77" fmla="*/ 0 h 798"/>
                  <a:gd name="T78" fmla="*/ 0 w 275"/>
                  <a:gd name="T79" fmla="*/ 0 h 798"/>
                  <a:gd name="T80" fmla="*/ 0 w 275"/>
                  <a:gd name="T81" fmla="*/ 0 h 798"/>
                  <a:gd name="T82" fmla="*/ 0 w 275"/>
                  <a:gd name="T83" fmla="*/ 0 h 798"/>
                  <a:gd name="T84" fmla="*/ 0 w 275"/>
                  <a:gd name="T85" fmla="*/ 0 h 798"/>
                  <a:gd name="T86" fmla="*/ 0 w 275"/>
                  <a:gd name="T87" fmla="*/ 0 h 798"/>
                  <a:gd name="T88" fmla="*/ 0 w 275"/>
                  <a:gd name="T89" fmla="*/ 0 h 798"/>
                  <a:gd name="T90" fmla="*/ 0 w 275"/>
                  <a:gd name="T91" fmla="*/ 0 h 798"/>
                  <a:gd name="T92" fmla="*/ 0 w 275"/>
                  <a:gd name="T93" fmla="*/ 0 h 798"/>
                  <a:gd name="T94" fmla="*/ 0 w 275"/>
                  <a:gd name="T95" fmla="*/ 0 h 798"/>
                  <a:gd name="T96" fmla="*/ 0 w 275"/>
                  <a:gd name="T97" fmla="*/ 0 h 798"/>
                  <a:gd name="T98" fmla="*/ 0 w 275"/>
                  <a:gd name="T99" fmla="*/ 0 h 798"/>
                  <a:gd name="T100" fmla="*/ 0 w 275"/>
                  <a:gd name="T101" fmla="*/ 0 h 798"/>
                  <a:gd name="T102" fmla="*/ 0 w 275"/>
                  <a:gd name="T103" fmla="*/ 0 h 798"/>
                  <a:gd name="T104" fmla="*/ 0 w 275"/>
                  <a:gd name="T105" fmla="*/ 0 h 798"/>
                  <a:gd name="T106" fmla="*/ 0 w 275"/>
                  <a:gd name="T107" fmla="*/ 0 h 7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75"/>
                  <a:gd name="T163" fmla="*/ 0 h 798"/>
                  <a:gd name="T164" fmla="*/ 275 w 275"/>
                  <a:gd name="T165" fmla="*/ 798 h 79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75" h="798">
                    <a:moveTo>
                      <a:pt x="51" y="13"/>
                    </a:moveTo>
                    <a:lnTo>
                      <a:pt x="56" y="17"/>
                    </a:lnTo>
                    <a:lnTo>
                      <a:pt x="58" y="21"/>
                    </a:lnTo>
                    <a:lnTo>
                      <a:pt x="63" y="27"/>
                    </a:lnTo>
                    <a:lnTo>
                      <a:pt x="66" y="33"/>
                    </a:lnTo>
                    <a:lnTo>
                      <a:pt x="70" y="39"/>
                    </a:lnTo>
                    <a:lnTo>
                      <a:pt x="75" y="43"/>
                    </a:lnTo>
                    <a:lnTo>
                      <a:pt x="77" y="51"/>
                    </a:lnTo>
                    <a:lnTo>
                      <a:pt x="82" y="58"/>
                    </a:lnTo>
                    <a:lnTo>
                      <a:pt x="86" y="62"/>
                    </a:lnTo>
                    <a:lnTo>
                      <a:pt x="89" y="71"/>
                    </a:lnTo>
                    <a:lnTo>
                      <a:pt x="92" y="77"/>
                    </a:lnTo>
                    <a:lnTo>
                      <a:pt x="98" y="84"/>
                    </a:lnTo>
                    <a:lnTo>
                      <a:pt x="99" y="92"/>
                    </a:lnTo>
                    <a:lnTo>
                      <a:pt x="105" y="99"/>
                    </a:lnTo>
                    <a:lnTo>
                      <a:pt x="108" y="105"/>
                    </a:lnTo>
                    <a:lnTo>
                      <a:pt x="111" y="114"/>
                    </a:lnTo>
                    <a:lnTo>
                      <a:pt x="115" y="121"/>
                    </a:lnTo>
                    <a:lnTo>
                      <a:pt x="118" y="128"/>
                    </a:lnTo>
                    <a:lnTo>
                      <a:pt x="121" y="136"/>
                    </a:lnTo>
                    <a:lnTo>
                      <a:pt x="124" y="144"/>
                    </a:lnTo>
                    <a:lnTo>
                      <a:pt x="129" y="153"/>
                    </a:lnTo>
                    <a:lnTo>
                      <a:pt x="131" y="160"/>
                    </a:lnTo>
                    <a:lnTo>
                      <a:pt x="134" y="169"/>
                    </a:lnTo>
                    <a:lnTo>
                      <a:pt x="137" y="177"/>
                    </a:lnTo>
                    <a:lnTo>
                      <a:pt x="140" y="187"/>
                    </a:lnTo>
                    <a:lnTo>
                      <a:pt x="143" y="194"/>
                    </a:lnTo>
                    <a:lnTo>
                      <a:pt x="146" y="203"/>
                    </a:lnTo>
                    <a:lnTo>
                      <a:pt x="150" y="210"/>
                    </a:lnTo>
                    <a:lnTo>
                      <a:pt x="152" y="219"/>
                    </a:lnTo>
                    <a:lnTo>
                      <a:pt x="155" y="228"/>
                    </a:lnTo>
                    <a:lnTo>
                      <a:pt x="158" y="235"/>
                    </a:lnTo>
                    <a:lnTo>
                      <a:pt x="161" y="245"/>
                    </a:lnTo>
                    <a:lnTo>
                      <a:pt x="164" y="253"/>
                    </a:lnTo>
                    <a:lnTo>
                      <a:pt x="167" y="261"/>
                    </a:lnTo>
                    <a:lnTo>
                      <a:pt x="168" y="270"/>
                    </a:lnTo>
                    <a:lnTo>
                      <a:pt x="171" y="278"/>
                    </a:lnTo>
                    <a:lnTo>
                      <a:pt x="172" y="286"/>
                    </a:lnTo>
                    <a:lnTo>
                      <a:pt x="175" y="295"/>
                    </a:lnTo>
                    <a:lnTo>
                      <a:pt x="178" y="304"/>
                    </a:lnTo>
                    <a:lnTo>
                      <a:pt x="180" y="313"/>
                    </a:lnTo>
                    <a:lnTo>
                      <a:pt x="183" y="320"/>
                    </a:lnTo>
                    <a:lnTo>
                      <a:pt x="184" y="327"/>
                    </a:lnTo>
                    <a:lnTo>
                      <a:pt x="187" y="336"/>
                    </a:lnTo>
                    <a:lnTo>
                      <a:pt x="190" y="345"/>
                    </a:lnTo>
                    <a:lnTo>
                      <a:pt x="191" y="352"/>
                    </a:lnTo>
                    <a:lnTo>
                      <a:pt x="193" y="359"/>
                    </a:lnTo>
                    <a:lnTo>
                      <a:pt x="196" y="368"/>
                    </a:lnTo>
                    <a:lnTo>
                      <a:pt x="199" y="377"/>
                    </a:lnTo>
                    <a:lnTo>
                      <a:pt x="200" y="384"/>
                    </a:lnTo>
                    <a:lnTo>
                      <a:pt x="203" y="392"/>
                    </a:lnTo>
                    <a:lnTo>
                      <a:pt x="203" y="399"/>
                    </a:lnTo>
                    <a:lnTo>
                      <a:pt x="206" y="408"/>
                    </a:lnTo>
                    <a:lnTo>
                      <a:pt x="206" y="414"/>
                    </a:lnTo>
                    <a:lnTo>
                      <a:pt x="209" y="421"/>
                    </a:lnTo>
                    <a:lnTo>
                      <a:pt x="210" y="428"/>
                    </a:lnTo>
                    <a:lnTo>
                      <a:pt x="213" y="436"/>
                    </a:lnTo>
                    <a:lnTo>
                      <a:pt x="213" y="441"/>
                    </a:lnTo>
                    <a:lnTo>
                      <a:pt x="216" y="449"/>
                    </a:lnTo>
                    <a:lnTo>
                      <a:pt x="218" y="455"/>
                    </a:lnTo>
                    <a:lnTo>
                      <a:pt x="219" y="462"/>
                    </a:lnTo>
                    <a:lnTo>
                      <a:pt x="221" y="468"/>
                    </a:lnTo>
                    <a:lnTo>
                      <a:pt x="222" y="474"/>
                    </a:lnTo>
                    <a:lnTo>
                      <a:pt x="224" y="481"/>
                    </a:lnTo>
                    <a:lnTo>
                      <a:pt x="226" y="487"/>
                    </a:lnTo>
                    <a:lnTo>
                      <a:pt x="226" y="494"/>
                    </a:lnTo>
                    <a:lnTo>
                      <a:pt x="229" y="504"/>
                    </a:lnTo>
                    <a:lnTo>
                      <a:pt x="231" y="512"/>
                    </a:lnTo>
                    <a:lnTo>
                      <a:pt x="232" y="520"/>
                    </a:lnTo>
                    <a:lnTo>
                      <a:pt x="234" y="528"/>
                    </a:lnTo>
                    <a:lnTo>
                      <a:pt x="235" y="536"/>
                    </a:lnTo>
                    <a:lnTo>
                      <a:pt x="238" y="545"/>
                    </a:lnTo>
                    <a:lnTo>
                      <a:pt x="241" y="554"/>
                    </a:lnTo>
                    <a:lnTo>
                      <a:pt x="243" y="563"/>
                    </a:lnTo>
                    <a:lnTo>
                      <a:pt x="244" y="572"/>
                    </a:lnTo>
                    <a:lnTo>
                      <a:pt x="245" y="580"/>
                    </a:lnTo>
                    <a:lnTo>
                      <a:pt x="248" y="589"/>
                    </a:lnTo>
                    <a:lnTo>
                      <a:pt x="248" y="598"/>
                    </a:lnTo>
                    <a:lnTo>
                      <a:pt x="251" y="608"/>
                    </a:lnTo>
                    <a:lnTo>
                      <a:pt x="253" y="617"/>
                    </a:lnTo>
                    <a:lnTo>
                      <a:pt x="256" y="627"/>
                    </a:lnTo>
                    <a:lnTo>
                      <a:pt x="256" y="635"/>
                    </a:lnTo>
                    <a:lnTo>
                      <a:pt x="259" y="645"/>
                    </a:lnTo>
                    <a:lnTo>
                      <a:pt x="259" y="654"/>
                    </a:lnTo>
                    <a:lnTo>
                      <a:pt x="262" y="662"/>
                    </a:lnTo>
                    <a:lnTo>
                      <a:pt x="262" y="673"/>
                    </a:lnTo>
                    <a:lnTo>
                      <a:pt x="264" y="681"/>
                    </a:lnTo>
                    <a:lnTo>
                      <a:pt x="264" y="690"/>
                    </a:lnTo>
                    <a:lnTo>
                      <a:pt x="266" y="699"/>
                    </a:lnTo>
                    <a:lnTo>
                      <a:pt x="267" y="708"/>
                    </a:lnTo>
                    <a:lnTo>
                      <a:pt x="269" y="716"/>
                    </a:lnTo>
                    <a:lnTo>
                      <a:pt x="269" y="725"/>
                    </a:lnTo>
                    <a:lnTo>
                      <a:pt x="272" y="735"/>
                    </a:lnTo>
                    <a:lnTo>
                      <a:pt x="272" y="743"/>
                    </a:lnTo>
                    <a:lnTo>
                      <a:pt x="273" y="752"/>
                    </a:lnTo>
                    <a:lnTo>
                      <a:pt x="273" y="760"/>
                    </a:lnTo>
                    <a:lnTo>
                      <a:pt x="275" y="769"/>
                    </a:lnTo>
                    <a:lnTo>
                      <a:pt x="275" y="775"/>
                    </a:lnTo>
                    <a:lnTo>
                      <a:pt x="273" y="781"/>
                    </a:lnTo>
                    <a:lnTo>
                      <a:pt x="272" y="785"/>
                    </a:lnTo>
                    <a:lnTo>
                      <a:pt x="269" y="790"/>
                    </a:lnTo>
                    <a:lnTo>
                      <a:pt x="263" y="795"/>
                    </a:lnTo>
                    <a:lnTo>
                      <a:pt x="256" y="798"/>
                    </a:lnTo>
                    <a:lnTo>
                      <a:pt x="245" y="798"/>
                    </a:lnTo>
                    <a:lnTo>
                      <a:pt x="238" y="797"/>
                    </a:lnTo>
                    <a:lnTo>
                      <a:pt x="234" y="793"/>
                    </a:lnTo>
                    <a:lnTo>
                      <a:pt x="231" y="788"/>
                    </a:lnTo>
                    <a:lnTo>
                      <a:pt x="228" y="785"/>
                    </a:lnTo>
                    <a:lnTo>
                      <a:pt x="226" y="779"/>
                    </a:lnTo>
                    <a:lnTo>
                      <a:pt x="222" y="772"/>
                    </a:lnTo>
                    <a:lnTo>
                      <a:pt x="221" y="765"/>
                    </a:lnTo>
                    <a:lnTo>
                      <a:pt x="218" y="756"/>
                    </a:lnTo>
                    <a:lnTo>
                      <a:pt x="215" y="749"/>
                    </a:lnTo>
                    <a:lnTo>
                      <a:pt x="213" y="741"/>
                    </a:lnTo>
                    <a:lnTo>
                      <a:pt x="210" y="734"/>
                    </a:lnTo>
                    <a:lnTo>
                      <a:pt x="207" y="725"/>
                    </a:lnTo>
                    <a:lnTo>
                      <a:pt x="206" y="719"/>
                    </a:lnTo>
                    <a:lnTo>
                      <a:pt x="203" y="711"/>
                    </a:lnTo>
                    <a:lnTo>
                      <a:pt x="202" y="703"/>
                    </a:lnTo>
                    <a:lnTo>
                      <a:pt x="199" y="695"/>
                    </a:lnTo>
                    <a:lnTo>
                      <a:pt x="196" y="687"/>
                    </a:lnTo>
                    <a:lnTo>
                      <a:pt x="193" y="680"/>
                    </a:lnTo>
                    <a:lnTo>
                      <a:pt x="191" y="673"/>
                    </a:lnTo>
                    <a:lnTo>
                      <a:pt x="190" y="664"/>
                    </a:lnTo>
                    <a:lnTo>
                      <a:pt x="188" y="656"/>
                    </a:lnTo>
                    <a:lnTo>
                      <a:pt x="186" y="649"/>
                    </a:lnTo>
                    <a:lnTo>
                      <a:pt x="183" y="640"/>
                    </a:lnTo>
                    <a:lnTo>
                      <a:pt x="181" y="633"/>
                    </a:lnTo>
                    <a:lnTo>
                      <a:pt x="180" y="626"/>
                    </a:lnTo>
                    <a:lnTo>
                      <a:pt x="177" y="618"/>
                    </a:lnTo>
                    <a:lnTo>
                      <a:pt x="175" y="610"/>
                    </a:lnTo>
                    <a:lnTo>
                      <a:pt x="174" y="601"/>
                    </a:lnTo>
                    <a:lnTo>
                      <a:pt x="171" y="595"/>
                    </a:lnTo>
                    <a:lnTo>
                      <a:pt x="169" y="586"/>
                    </a:lnTo>
                    <a:lnTo>
                      <a:pt x="167" y="579"/>
                    </a:lnTo>
                    <a:lnTo>
                      <a:pt x="165" y="570"/>
                    </a:lnTo>
                    <a:lnTo>
                      <a:pt x="164" y="563"/>
                    </a:lnTo>
                    <a:lnTo>
                      <a:pt x="161" y="556"/>
                    </a:lnTo>
                    <a:lnTo>
                      <a:pt x="161" y="547"/>
                    </a:lnTo>
                    <a:lnTo>
                      <a:pt x="158" y="539"/>
                    </a:lnTo>
                    <a:lnTo>
                      <a:pt x="158" y="534"/>
                    </a:lnTo>
                    <a:lnTo>
                      <a:pt x="153" y="525"/>
                    </a:lnTo>
                    <a:lnTo>
                      <a:pt x="152" y="516"/>
                    </a:lnTo>
                    <a:lnTo>
                      <a:pt x="150" y="507"/>
                    </a:lnTo>
                    <a:lnTo>
                      <a:pt x="149" y="500"/>
                    </a:lnTo>
                    <a:lnTo>
                      <a:pt x="146" y="493"/>
                    </a:lnTo>
                    <a:lnTo>
                      <a:pt x="145" y="484"/>
                    </a:lnTo>
                    <a:lnTo>
                      <a:pt x="142" y="477"/>
                    </a:lnTo>
                    <a:lnTo>
                      <a:pt x="140" y="469"/>
                    </a:lnTo>
                    <a:lnTo>
                      <a:pt x="139" y="460"/>
                    </a:lnTo>
                    <a:lnTo>
                      <a:pt x="137" y="452"/>
                    </a:lnTo>
                    <a:lnTo>
                      <a:pt x="134" y="444"/>
                    </a:lnTo>
                    <a:lnTo>
                      <a:pt x="134" y="437"/>
                    </a:lnTo>
                    <a:lnTo>
                      <a:pt x="131" y="428"/>
                    </a:lnTo>
                    <a:lnTo>
                      <a:pt x="130" y="421"/>
                    </a:lnTo>
                    <a:lnTo>
                      <a:pt x="129" y="414"/>
                    </a:lnTo>
                    <a:lnTo>
                      <a:pt x="129" y="406"/>
                    </a:lnTo>
                    <a:lnTo>
                      <a:pt x="124" y="399"/>
                    </a:lnTo>
                    <a:lnTo>
                      <a:pt x="123" y="389"/>
                    </a:lnTo>
                    <a:lnTo>
                      <a:pt x="121" y="383"/>
                    </a:lnTo>
                    <a:lnTo>
                      <a:pt x="118" y="376"/>
                    </a:lnTo>
                    <a:lnTo>
                      <a:pt x="118" y="367"/>
                    </a:lnTo>
                    <a:lnTo>
                      <a:pt x="115" y="358"/>
                    </a:lnTo>
                    <a:lnTo>
                      <a:pt x="114" y="351"/>
                    </a:lnTo>
                    <a:lnTo>
                      <a:pt x="113" y="343"/>
                    </a:lnTo>
                    <a:lnTo>
                      <a:pt x="110" y="336"/>
                    </a:lnTo>
                    <a:lnTo>
                      <a:pt x="108" y="327"/>
                    </a:lnTo>
                    <a:lnTo>
                      <a:pt x="107" y="320"/>
                    </a:lnTo>
                    <a:lnTo>
                      <a:pt x="105" y="314"/>
                    </a:lnTo>
                    <a:lnTo>
                      <a:pt x="102" y="304"/>
                    </a:lnTo>
                    <a:lnTo>
                      <a:pt x="101" y="298"/>
                    </a:lnTo>
                    <a:lnTo>
                      <a:pt x="98" y="291"/>
                    </a:lnTo>
                    <a:lnTo>
                      <a:pt x="98" y="283"/>
                    </a:lnTo>
                    <a:lnTo>
                      <a:pt x="95" y="275"/>
                    </a:lnTo>
                    <a:lnTo>
                      <a:pt x="94" y="267"/>
                    </a:lnTo>
                    <a:lnTo>
                      <a:pt x="91" y="258"/>
                    </a:lnTo>
                    <a:lnTo>
                      <a:pt x="89" y="251"/>
                    </a:lnTo>
                    <a:lnTo>
                      <a:pt x="86" y="242"/>
                    </a:lnTo>
                    <a:lnTo>
                      <a:pt x="83" y="235"/>
                    </a:lnTo>
                    <a:lnTo>
                      <a:pt x="80" y="226"/>
                    </a:lnTo>
                    <a:lnTo>
                      <a:pt x="79" y="219"/>
                    </a:lnTo>
                    <a:lnTo>
                      <a:pt x="76" y="210"/>
                    </a:lnTo>
                    <a:lnTo>
                      <a:pt x="73" y="203"/>
                    </a:lnTo>
                    <a:lnTo>
                      <a:pt x="70" y="197"/>
                    </a:lnTo>
                    <a:lnTo>
                      <a:pt x="67" y="188"/>
                    </a:lnTo>
                    <a:lnTo>
                      <a:pt x="66" y="181"/>
                    </a:lnTo>
                    <a:lnTo>
                      <a:pt x="63" y="174"/>
                    </a:lnTo>
                    <a:lnTo>
                      <a:pt x="60" y="168"/>
                    </a:lnTo>
                    <a:lnTo>
                      <a:pt x="57" y="160"/>
                    </a:lnTo>
                    <a:lnTo>
                      <a:pt x="54" y="152"/>
                    </a:lnTo>
                    <a:lnTo>
                      <a:pt x="51" y="144"/>
                    </a:lnTo>
                    <a:lnTo>
                      <a:pt x="47" y="137"/>
                    </a:lnTo>
                    <a:lnTo>
                      <a:pt x="45" y="130"/>
                    </a:lnTo>
                    <a:lnTo>
                      <a:pt x="41" y="122"/>
                    </a:lnTo>
                    <a:lnTo>
                      <a:pt x="38" y="115"/>
                    </a:lnTo>
                    <a:lnTo>
                      <a:pt x="37" y="108"/>
                    </a:lnTo>
                    <a:lnTo>
                      <a:pt x="34" y="102"/>
                    </a:lnTo>
                    <a:lnTo>
                      <a:pt x="29" y="93"/>
                    </a:lnTo>
                    <a:lnTo>
                      <a:pt x="25" y="86"/>
                    </a:lnTo>
                    <a:lnTo>
                      <a:pt x="22" y="79"/>
                    </a:lnTo>
                    <a:lnTo>
                      <a:pt x="19" y="71"/>
                    </a:lnTo>
                    <a:lnTo>
                      <a:pt x="15" y="62"/>
                    </a:lnTo>
                    <a:lnTo>
                      <a:pt x="13" y="57"/>
                    </a:lnTo>
                    <a:lnTo>
                      <a:pt x="9" y="49"/>
                    </a:lnTo>
                    <a:lnTo>
                      <a:pt x="6" y="42"/>
                    </a:lnTo>
                    <a:lnTo>
                      <a:pt x="3" y="35"/>
                    </a:lnTo>
                    <a:lnTo>
                      <a:pt x="1" y="29"/>
                    </a:lnTo>
                    <a:lnTo>
                      <a:pt x="0" y="23"/>
                    </a:lnTo>
                    <a:lnTo>
                      <a:pt x="3" y="19"/>
                    </a:lnTo>
                    <a:lnTo>
                      <a:pt x="6" y="8"/>
                    </a:lnTo>
                    <a:lnTo>
                      <a:pt x="13" y="4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1" y="4"/>
                    </a:lnTo>
                    <a:lnTo>
                      <a:pt x="47" y="7"/>
                    </a:lnTo>
                    <a:lnTo>
                      <a:pt x="51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1" name="Freeform 441"/>
              <p:cNvSpPr>
                <a:spLocks/>
              </p:cNvSpPr>
              <p:nvPr/>
            </p:nvSpPr>
            <p:spPr bwMode="auto">
              <a:xfrm>
                <a:off x="2872" y="3021"/>
                <a:ext cx="73" cy="188"/>
              </a:xfrm>
              <a:custGeom>
                <a:avLst/>
                <a:gdLst>
                  <a:gd name="T0" fmla="*/ 0 w 219"/>
                  <a:gd name="T1" fmla="*/ 0 h 564"/>
                  <a:gd name="T2" fmla="*/ 0 w 219"/>
                  <a:gd name="T3" fmla="*/ 0 h 564"/>
                  <a:gd name="T4" fmla="*/ 0 w 219"/>
                  <a:gd name="T5" fmla="*/ 0 h 564"/>
                  <a:gd name="T6" fmla="*/ 0 w 219"/>
                  <a:gd name="T7" fmla="*/ 0 h 564"/>
                  <a:gd name="T8" fmla="*/ 0 w 219"/>
                  <a:gd name="T9" fmla="*/ 0 h 564"/>
                  <a:gd name="T10" fmla="*/ 0 w 219"/>
                  <a:gd name="T11" fmla="*/ 0 h 564"/>
                  <a:gd name="T12" fmla="*/ 0 w 219"/>
                  <a:gd name="T13" fmla="*/ 0 h 564"/>
                  <a:gd name="T14" fmla="*/ 0 w 219"/>
                  <a:gd name="T15" fmla="*/ 0 h 564"/>
                  <a:gd name="T16" fmla="*/ 0 w 219"/>
                  <a:gd name="T17" fmla="*/ 0 h 564"/>
                  <a:gd name="T18" fmla="*/ 0 w 219"/>
                  <a:gd name="T19" fmla="*/ 0 h 564"/>
                  <a:gd name="T20" fmla="*/ 0 w 219"/>
                  <a:gd name="T21" fmla="*/ 0 h 564"/>
                  <a:gd name="T22" fmla="*/ 0 w 219"/>
                  <a:gd name="T23" fmla="*/ 0 h 564"/>
                  <a:gd name="T24" fmla="*/ 0 w 219"/>
                  <a:gd name="T25" fmla="*/ 0 h 564"/>
                  <a:gd name="T26" fmla="*/ 0 w 219"/>
                  <a:gd name="T27" fmla="*/ 0 h 564"/>
                  <a:gd name="T28" fmla="*/ 0 w 219"/>
                  <a:gd name="T29" fmla="*/ 0 h 564"/>
                  <a:gd name="T30" fmla="*/ 0 w 219"/>
                  <a:gd name="T31" fmla="*/ 0 h 564"/>
                  <a:gd name="T32" fmla="*/ 0 w 219"/>
                  <a:gd name="T33" fmla="*/ 0 h 564"/>
                  <a:gd name="T34" fmla="*/ 0 w 219"/>
                  <a:gd name="T35" fmla="*/ 0 h 564"/>
                  <a:gd name="T36" fmla="*/ 0 w 219"/>
                  <a:gd name="T37" fmla="*/ 0 h 564"/>
                  <a:gd name="T38" fmla="*/ 0 w 219"/>
                  <a:gd name="T39" fmla="*/ 0 h 564"/>
                  <a:gd name="T40" fmla="*/ 0 w 219"/>
                  <a:gd name="T41" fmla="*/ 0 h 564"/>
                  <a:gd name="T42" fmla="*/ 0 w 219"/>
                  <a:gd name="T43" fmla="*/ 0 h 564"/>
                  <a:gd name="T44" fmla="*/ 0 w 219"/>
                  <a:gd name="T45" fmla="*/ 0 h 564"/>
                  <a:gd name="T46" fmla="*/ 0 w 219"/>
                  <a:gd name="T47" fmla="*/ 0 h 564"/>
                  <a:gd name="T48" fmla="*/ 0 w 219"/>
                  <a:gd name="T49" fmla="*/ 0 h 564"/>
                  <a:gd name="T50" fmla="*/ 0 w 219"/>
                  <a:gd name="T51" fmla="*/ 0 h 564"/>
                  <a:gd name="T52" fmla="*/ 0 w 219"/>
                  <a:gd name="T53" fmla="*/ 0 h 564"/>
                  <a:gd name="T54" fmla="*/ 0 w 219"/>
                  <a:gd name="T55" fmla="*/ 0 h 564"/>
                  <a:gd name="T56" fmla="*/ 0 w 219"/>
                  <a:gd name="T57" fmla="*/ 0 h 564"/>
                  <a:gd name="T58" fmla="*/ 0 w 219"/>
                  <a:gd name="T59" fmla="*/ 0 h 564"/>
                  <a:gd name="T60" fmla="*/ 0 w 219"/>
                  <a:gd name="T61" fmla="*/ 0 h 564"/>
                  <a:gd name="T62" fmla="*/ 0 w 219"/>
                  <a:gd name="T63" fmla="*/ 0 h 564"/>
                  <a:gd name="T64" fmla="*/ 0 w 219"/>
                  <a:gd name="T65" fmla="*/ 0 h 564"/>
                  <a:gd name="T66" fmla="*/ 0 w 219"/>
                  <a:gd name="T67" fmla="*/ 0 h 564"/>
                  <a:gd name="T68" fmla="*/ 0 w 219"/>
                  <a:gd name="T69" fmla="*/ 0 h 564"/>
                  <a:gd name="T70" fmla="*/ 0 w 219"/>
                  <a:gd name="T71" fmla="*/ 0 h 564"/>
                  <a:gd name="T72" fmla="*/ 0 w 219"/>
                  <a:gd name="T73" fmla="*/ 0 h 564"/>
                  <a:gd name="T74" fmla="*/ 0 w 219"/>
                  <a:gd name="T75" fmla="*/ 0 h 564"/>
                  <a:gd name="T76" fmla="*/ 0 w 219"/>
                  <a:gd name="T77" fmla="*/ 0 h 564"/>
                  <a:gd name="T78" fmla="*/ 0 w 219"/>
                  <a:gd name="T79" fmla="*/ 0 h 564"/>
                  <a:gd name="T80" fmla="*/ 0 w 219"/>
                  <a:gd name="T81" fmla="*/ 0 h 564"/>
                  <a:gd name="T82" fmla="*/ 0 w 219"/>
                  <a:gd name="T83" fmla="*/ 0 h 564"/>
                  <a:gd name="T84" fmla="*/ 0 w 219"/>
                  <a:gd name="T85" fmla="*/ 0 h 564"/>
                  <a:gd name="T86" fmla="*/ 0 w 219"/>
                  <a:gd name="T87" fmla="*/ 0 h 564"/>
                  <a:gd name="T88" fmla="*/ 0 w 219"/>
                  <a:gd name="T89" fmla="*/ 0 h 564"/>
                  <a:gd name="T90" fmla="*/ 0 w 219"/>
                  <a:gd name="T91" fmla="*/ 0 h 564"/>
                  <a:gd name="T92" fmla="*/ 0 w 219"/>
                  <a:gd name="T93" fmla="*/ 0 h 564"/>
                  <a:gd name="T94" fmla="*/ 0 w 219"/>
                  <a:gd name="T95" fmla="*/ 0 h 564"/>
                  <a:gd name="T96" fmla="*/ 0 w 219"/>
                  <a:gd name="T97" fmla="*/ 0 h 564"/>
                  <a:gd name="T98" fmla="*/ 0 w 219"/>
                  <a:gd name="T99" fmla="*/ 0 h 564"/>
                  <a:gd name="T100" fmla="*/ 0 w 219"/>
                  <a:gd name="T101" fmla="*/ 0 h 564"/>
                  <a:gd name="T102" fmla="*/ 0 w 219"/>
                  <a:gd name="T103" fmla="*/ 0 h 5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19"/>
                  <a:gd name="T157" fmla="*/ 0 h 564"/>
                  <a:gd name="T158" fmla="*/ 219 w 219"/>
                  <a:gd name="T159" fmla="*/ 564 h 5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19" h="564">
                    <a:moveTo>
                      <a:pt x="219" y="35"/>
                    </a:moveTo>
                    <a:lnTo>
                      <a:pt x="219" y="44"/>
                    </a:lnTo>
                    <a:lnTo>
                      <a:pt x="219" y="54"/>
                    </a:lnTo>
                    <a:lnTo>
                      <a:pt x="217" y="63"/>
                    </a:lnTo>
                    <a:lnTo>
                      <a:pt x="217" y="74"/>
                    </a:lnTo>
                    <a:lnTo>
                      <a:pt x="216" y="81"/>
                    </a:lnTo>
                    <a:lnTo>
                      <a:pt x="214" y="90"/>
                    </a:lnTo>
                    <a:lnTo>
                      <a:pt x="213" y="98"/>
                    </a:lnTo>
                    <a:lnTo>
                      <a:pt x="213" y="109"/>
                    </a:lnTo>
                    <a:lnTo>
                      <a:pt x="210" y="116"/>
                    </a:lnTo>
                    <a:lnTo>
                      <a:pt x="208" y="122"/>
                    </a:lnTo>
                    <a:lnTo>
                      <a:pt x="207" y="131"/>
                    </a:lnTo>
                    <a:lnTo>
                      <a:pt x="206" y="138"/>
                    </a:lnTo>
                    <a:lnTo>
                      <a:pt x="203" y="145"/>
                    </a:lnTo>
                    <a:lnTo>
                      <a:pt x="201" y="154"/>
                    </a:lnTo>
                    <a:lnTo>
                      <a:pt x="200" y="161"/>
                    </a:lnTo>
                    <a:lnTo>
                      <a:pt x="198" y="169"/>
                    </a:lnTo>
                    <a:lnTo>
                      <a:pt x="195" y="174"/>
                    </a:lnTo>
                    <a:lnTo>
                      <a:pt x="192" y="183"/>
                    </a:lnTo>
                    <a:lnTo>
                      <a:pt x="189" y="191"/>
                    </a:lnTo>
                    <a:lnTo>
                      <a:pt x="187" y="196"/>
                    </a:lnTo>
                    <a:lnTo>
                      <a:pt x="182" y="205"/>
                    </a:lnTo>
                    <a:lnTo>
                      <a:pt x="179" y="213"/>
                    </a:lnTo>
                    <a:lnTo>
                      <a:pt x="176" y="220"/>
                    </a:lnTo>
                    <a:lnTo>
                      <a:pt x="173" y="229"/>
                    </a:lnTo>
                    <a:lnTo>
                      <a:pt x="170" y="236"/>
                    </a:lnTo>
                    <a:lnTo>
                      <a:pt x="166" y="245"/>
                    </a:lnTo>
                    <a:lnTo>
                      <a:pt x="163" y="252"/>
                    </a:lnTo>
                    <a:lnTo>
                      <a:pt x="160" y="262"/>
                    </a:lnTo>
                    <a:lnTo>
                      <a:pt x="156" y="270"/>
                    </a:lnTo>
                    <a:lnTo>
                      <a:pt x="153" y="280"/>
                    </a:lnTo>
                    <a:lnTo>
                      <a:pt x="150" y="286"/>
                    </a:lnTo>
                    <a:lnTo>
                      <a:pt x="147" y="290"/>
                    </a:lnTo>
                    <a:lnTo>
                      <a:pt x="147" y="294"/>
                    </a:lnTo>
                    <a:lnTo>
                      <a:pt x="146" y="300"/>
                    </a:lnTo>
                    <a:lnTo>
                      <a:pt x="140" y="309"/>
                    </a:lnTo>
                    <a:lnTo>
                      <a:pt x="137" y="318"/>
                    </a:lnTo>
                    <a:lnTo>
                      <a:pt x="134" y="327"/>
                    </a:lnTo>
                    <a:lnTo>
                      <a:pt x="131" y="335"/>
                    </a:lnTo>
                    <a:lnTo>
                      <a:pt x="125" y="343"/>
                    </a:lnTo>
                    <a:lnTo>
                      <a:pt x="122" y="352"/>
                    </a:lnTo>
                    <a:lnTo>
                      <a:pt x="118" y="360"/>
                    </a:lnTo>
                    <a:lnTo>
                      <a:pt x="115" y="368"/>
                    </a:lnTo>
                    <a:lnTo>
                      <a:pt x="111" y="375"/>
                    </a:lnTo>
                    <a:lnTo>
                      <a:pt x="108" y="384"/>
                    </a:lnTo>
                    <a:lnTo>
                      <a:pt x="105" y="390"/>
                    </a:lnTo>
                    <a:lnTo>
                      <a:pt x="102" y="397"/>
                    </a:lnTo>
                    <a:lnTo>
                      <a:pt x="97" y="404"/>
                    </a:lnTo>
                    <a:lnTo>
                      <a:pt x="94" y="413"/>
                    </a:lnTo>
                    <a:lnTo>
                      <a:pt x="90" y="419"/>
                    </a:lnTo>
                    <a:lnTo>
                      <a:pt x="87" y="426"/>
                    </a:lnTo>
                    <a:lnTo>
                      <a:pt x="83" y="433"/>
                    </a:lnTo>
                    <a:lnTo>
                      <a:pt x="78" y="441"/>
                    </a:lnTo>
                    <a:lnTo>
                      <a:pt x="75" y="448"/>
                    </a:lnTo>
                    <a:lnTo>
                      <a:pt x="73" y="455"/>
                    </a:lnTo>
                    <a:lnTo>
                      <a:pt x="68" y="461"/>
                    </a:lnTo>
                    <a:lnTo>
                      <a:pt x="64" y="470"/>
                    </a:lnTo>
                    <a:lnTo>
                      <a:pt x="61" y="477"/>
                    </a:lnTo>
                    <a:lnTo>
                      <a:pt x="58" y="486"/>
                    </a:lnTo>
                    <a:lnTo>
                      <a:pt x="52" y="493"/>
                    </a:lnTo>
                    <a:lnTo>
                      <a:pt x="49" y="501"/>
                    </a:lnTo>
                    <a:lnTo>
                      <a:pt x="46" y="510"/>
                    </a:lnTo>
                    <a:lnTo>
                      <a:pt x="42" y="518"/>
                    </a:lnTo>
                    <a:lnTo>
                      <a:pt x="39" y="527"/>
                    </a:lnTo>
                    <a:lnTo>
                      <a:pt x="35" y="536"/>
                    </a:lnTo>
                    <a:lnTo>
                      <a:pt x="33" y="540"/>
                    </a:lnTo>
                    <a:lnTo>
                      <a:pt x="32" y="545"/>
                    </a:lnTo>
                    <a:lnTo>
                      <a:pt x="30" y="550"/>
                    </a:lnTo>
                    <a:lnTo>
                      <a:pt x="29" y="556"/>
                    </a:lnTo>
                    <a:lnTo>
                      <a:pt x="23" y="561"/>
                    </a:lnTo>
                    <a:lnTo>
                      <a:pt x="20" y="564"/>
                    </a:lnTo>
                    <a:lnTo>
                      <a:pt x="14" y="564"/>
                    </a:lnTo>
                    <a:lnTo>
                      <a:pt x="10" y="564"/>
                    </a:lnTo>
                    <a:lnTo>
                      <a:pt x="4" y="561"/>
                    </a:lnTo>
                    <a:lnTo>
                      <a:pt x="1" y="556"/>
                    </a:lnTo>
                    <a:lnTo>
                      <a:pt x="0" y="552"/>
                    </a:lnTo>
                    <a:lnTo>
                      <a:pt x="2" y="546"/>
                    </a:lnTo>
                    <a:lnTo>
                      <a:pt x="5" y="537"/>
                    </a:lnTo>
                    <a:lnTo>
                      <a:pt x="10" y="527"/>
                    </a:lnTo>
                    <a:lnTo>
                      <a:pt x="13" y="517"/>
                    </a:lnTo>
                    <a:lnTo>
                      <a:pt x="17" y="508"/>
                    </a:lnTo>
                    <a:lnTo>
                      <a:pt x="20" y="499"/>
                    </a:lnTo>
                    <a:lnTo>
                      <a:pt x="21" y="491"/>
                    </a:lnTo>
                    <a:lnTo>
                      <a:pt x="24" y="482"/>
                    </a:lnTo>
                    <a:lnTo>
                      <a:pt x="29" y="473"/>
                    </a:lnTo>
                    <a:lnTo>
                      <a:pt x="30" y="464"/>
                    </a:lnTo>
                    <a:lnTo>
                      <a:pt x="33" y="455"/>
                    </a:lnTo>
                    <a:lnTo>
                      <a:pt x="36" y="448"/>
                    </a:lnTo>
                    <a:lnTo>
                      <a:pt x="39" y="439"/>
                    </a:lnTo>
                    <a:lnTo>
                      <a:pt x="42" y="431"/>
                    </a:lnTo>
                    <a:lnTo>
                      <a:pt x="43" y="422"/>
                    </a:lnTo>
                    <a:lnTo>
                      <a:pt x="46" y="414"/>
                    </a:lnTo>
                    <a:lnTo>
                      <a:pt x="49" y="406"/>
                    </a:lnTo>
                    <a:lnTo>
                      <a:pt x="52" y="397"/>
                    </a:lnTo>
                    <a:lnTo>
                      <a:pt x="54" y="388"/>
                    </a:lnTo>
                    <a:lnTo>
                      <a:pt x="55" y="379"/>
                    </a:lnTo>
                    <a:lnTo>
                      <a:pt x="59" y="372"/>
                    </a:lnTo>
                    <a:lnTo>
                      <a:pt x="61" y="363"/>
                    </a:lnTo>
                    <a:lnTo>
                      <a:pt x="62" y="354"/>
                    </a:lnTo>
                    <a:lnTo>
                      <a:pt x="65" y="346"/>
                    </a:lnTo>
                    <a:lnTo>
                      <a:pt x="68" y="337"/>
                    </a:lnTo>
                    <a:lnTo>
                      <a:pt x="73" y="328"/>
                    </a:lnTo>
                    <a:lnTo>
                      <a:pt x="74" y="319"/>
                    </a:lnTo>
                    <a:lnTo>
                      <a:pt x="77" y="311"/>
                    </a:lnTo>
                    <a:lnTo>
                      <a:pt x="80" y="302"/>
                    </a:lnTo>
                    <a:lnTo>
                      <a:pt x="83" y="292"/>
                    </a:lnTo>
                    <a:lnTo>
                      <a:pt x="84" y="283"/>
                    </a:lnTo>
                    <a:lnTo>
                      <a:pt x="89" y="274"/>
                    </a:lnTo>
                    <a:lnTo>
                      <a:pt x="92" y="265"/>
                    </a:lnTo>
                    <a:lnTo>
                      <a:pt x="94" y="256"/>
                    </a:lnTo>
                    <a:lnTo>
                      <a:pt x="97" y="246"/>
                    </a:lnTo>
                    <a:lnTo>
                      <a:pt x="100" y="237"/>
                    </a:lnTo>
                    <a:lnTo>
                      <a:pt x="103" y="230"/>
                    </a:lnTo>
                    <a:lnTo>
                      <a:pt x="105" y="221"/>
                    </a:lnTo>
                    <a:lnTo>
                      <a:pt x="108" y="214"/>
                    </a:lnTo>
                    <a:lnTo>
                      <a:pt x="111" y="205"/>
                    </a:lnTo>
                    <a:lnTo>
                      <a:pt x="115" y="198"/>
                    </a:lnTo>
                    <a:lnTo>
                      <a:pt x="116" y="191"/>
                    </a:lnTo>
                    <a:lnTo>
                      <a:pt x="119" y="185"/>
                    </a:lnTo>
                    <a:lnTo>
                      <a:pt x="122" y="176"/>
                    </a:lnTo>
                    <a:lnTo>
                      <a:pt x="124" y="170"/>
                    </a:lnTo>
                    <a:lnTo>
                      <a:pt x="127" y="163"/>
                    </a:lnTo>
                    <a:lnTo>
                      <a:pt x="130" y="155"/>
                    </a:lnTo>
                    <a:lnTo>
                      <a:pt x="132" y="148"/>
                    </a:lnTo>
                    <a:lnTo>
                      <a:pt x="135" y="142"/>
                    </a:lnTo>
                    <a:lnTo>
                      <a:pt x="137" y="135"/>
                    </a:lnTo>
                    <a:lnTo>
                      <a:pt x="138" y="129"/>
                    </a:lnTo>
                    <a:lnTo>
                      <a:pt x="140" y="122"/>
                    </a:lnTo>
                    <a:lnTo>
                      <a:pt x="144" y="114"/>
                    </a:lnTo>
                    <a:lnTo>
                      <a:pt x="144" y="107"/>
                    </a:lnTo>
                    <a:lnTo>
                      <a:pt x="147" y="100"/>
                    </a:lnTo>
                    <a:lnTo>
                      <a:pt x="147" y="93"/>
                    </a:lnTo>
                    <a:lnTo>
                      <a:pt x="150" y="85"/>
                    </a:lnTo>
                    <a:lnTo>
                      <a:pt x="150" y="76"/>
                    </a:lnTo>
                    <a:lnTo>
                      <a:pt x="151" y="69"/>
                    </a:lnTo>
                    <a:lnTo>
                      <a:pt x="153" y="60"/>
                    </a:lnTo>
                    <a:lnTo>
                      <a:pt x="154" y="53"/>
                    </a:lnTo>
                    <a:lnTo>
                      <a:pt x="154" y="44"/>
                    </a:lnTo>
                    <a:lnTo>
                      <a:pt x="156" y="35"/>
                    </a:lnTo>
                    <a:lnTo>
                      <a:pt x="156" y="27"/>
                    </a:lnTo>
                    <a:lnTo>
                      <a:pt x="157" y="16"/>
                    </a:lnTo>
                    <a:lnTo>
                      <a:pt x="157" y="11"/>
                    </a:lnTo>
                    <a:lnTo>
                      <a:pt x="157" y="8"/>
                    </a:lnTo>
                    <a:lnTo>
                      <a:pt x="160" y="5"/>
                    </a:lnTo>
                    <a:lnTo>
                      <a:pt x="166" y="3"/>
                    </a:lnTo>
                    <a:lnTo>
                      <a:pt x="170" y="0"/>
                    </a:lnTo>
                    <a:lnTo>
                      <a:pt x="176" y="0"/>
                    </a:lnTo>
                    <a:lnTo>
                      <a:pt x="181" y="0"/>
                    </a:lnTo>
                    <a:lnTo>
                      <a:pt x="188" y="5"/>
                    </a:lnTo>
                    <a:lnTo>
                      <a:pt x="192" y="5"/>
                    </a:lnTo>
                    <a:lnTo>
                      <a:pt x="198" y="8"/>
                    </a:lnTo>
                    <a:lnTo>
                      <a:pt x="203" y="11"/>
                    </a:lnTo>
                    <a:lnTo>
                      <a:pt x="208" y="15"/>
                    </a:lnTo>
                    <a:lnTo>
                      <a:pt x="211" y="18"/>
                    </a:lnTo>
                    <a:lnTo>
                      <a:pt x="216" y="24"/>
                    </a:lnTo>
                    <a:lnTo>
                      <a:pt x="217" y="30"/>
                    </a:lnTo>
                    <a:lnTo>
                      <a:pt x="219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2" name="Freeform 442"/>
              <p:cNvSpPr>
                <a:spLocks/>
              </p:cNvSpPr>
              <p:nvPr/>
            </p:nvSpPr>
            <p:spPr bwMode="auto">
              <a:xfrm>
                <a:off x="2867" y="3211"/>
                <a:ext cx="75" cy="53"/>
              </a:xfrm>
              <a:custGeom>
                <a:avLst/>
                <a:gdLst>
                  <a:gd name="T0" fmla="*/ 0 w 224"/>
                  <a:gd name="T1" fmla="*/ 0 h 158"/>
                  <a:gd name="T2" fmla="*/ 0 w 224"/>
                  <a:gd name="T3" fmla="*/ 0 h 158"/>
                  <a:gd name="T4" fmla="*/ 0 w 224"/>
                  <a:gd name="T5" fmla="*/ 0 h 158"/>
                  <a:gd name="T6" fmla="*/ 0 w 224"/>
                  <a:gd name="T7" fmla="*/ 0 h 158"/>
                  <a:gd name="T8" fmla="*/ 0 w 224"/>
                  <a:gd name="T9" fmla="*/ 0 h 158"/>
                  <a:gd name="T10" fmla="*/ 0 w 224"/>
                  <a:gd name="T11" fmla="*/ 0 h 158"/>
                  <a:gd name="T12" fmla="*/ 0 w 224"/>
                  <a:gd name="T13" fmla="*/ 0 h 158"/>
                  <a:gd name="T14" fmla="*/ 0 w 224"/>
                  <a:gd name="T15" fmla="*/ 0 h 158"/>
                  <a:gd name="T16" fmla="*/ 0 w 224"/>
                  <a:gd name="T17" fmla="*/ 0 h 158"/>
                  <a:gd name="T18" fmla="*/ 0 w 224"/>
                  <a:gd name="T19" fmla="*/ 0 h 158"/>
                  <a:gd name="T20" fmla="*/ 0 w 224"/>
                  <a:gd name="T21" fmla="*/ 0 h 158"/>
                  <a:gd name="T22" fmla="*/ 0 w 224"/>
                  <a:gd name="T23" fmla="*/ 0 h 158"/>
                  <a:gd name="T24" fmla="*/ 0 w 224"/>
                  <a:gd name="T25" fmla="*/ 0 h 158"/>
                  <a:gd name="T26" fmla="*/ 0 w 224"/>
                  <a:gd name="T27" fmla="*/ 0 h 158"/>
                  <a:gd name="T28" fmla="*/ 0 w 224"/>
                  <a:gd name="T29" fmla="*/ 0 h 158"/>
                  <a:gd name="T30" fmla="*/ 0 w 224"/>
                  <a:gd name="T31" fmla="*/ 0 h 158"/>
                  <a:gd name="T32" fmla="*/ 0 w 224"/>
                  <a:gd name="T33" fmla="*/ 0 h 158"/>
                  <a:gd name="T34" fmla="*/ 0 w 224"/>
                  <a:gd name="T35" fmla="*/ 0 h 158"/>
                  <a:gd name="T36" fmla="*/ 0 w 224"/>
                  <a:gd name="T37" fmla="*/ 0 h 158"/>
                  <a:gd name="T38" fmla="*/ 0 w 224"/>
                  <a:gd name="T39" fmla="*/ 0 h 158"/>
                  <a:gd name="T40" fmla="*/ 0 w 224"/>
                  <a:gd name="T41" fmla="*/ 0 h 158"/>
                  <a:gd name="T42" fmla="*/ 0 w 224"/>
                  <a:gd name="T43" fmla="*/ 0 h 158"/>
                  <a:gd name="T44" fmla="*/ 0 w 224"/>
                  <a:gd name="T45" fmla="*/ 0 h 158"/>
                  <a:gd name="T46" fmla="*/ 0 w 224"/>
                  <a:gd name="T47" fmla="*/ 0 h 158"/>
                  <a:gd name="T48" fmla="*/ 0 w 224"/>
                  <a:gd name="T49" fmla="*/ 0 h 158"/>
                  <a:gd name="T50" fmla="*/ 0 w 224"/>
                  <a:gd name="T51" fmla="*/ 0 h 158"/>
                  <a:gd name="T52" fmla="*/ 0 w 224"/>
                  <a:gd name="T53" fmla="*/ 0 h 158"/>
                  <a:gd name="T54" fmla="*/ 0 w 224"/>
                  <a:gd name="T55" fmla="*/ 0 h 158"/>
                  <a:gd name="T56" fmla="*/ 0 w 224"/>
                  <a:gd name="T57" fmla="*/ 0 h 158"/>
                  <a:gd name="T58" fmla="*/ 0 w 224"/>
                  <a:gd name="T59" fmla="*/ 0 h 158"/>
                  <a:gd name="T60" fmla="*/ 0 w 224"/>
                  <a:gd name="T61" fmla="*/ 0 h 158"/>
                  <a:gd name="T62" fmla="*/ 0 w 224"/>
                  <a:gd name="T63" fmla="*/ 0 h 158"/>
                  <a:gd name="T64" fmla="*/ 0 w 224"/>
                  <a:gd name="T65" fmla="*/ 0 h 158"/>
                  <a:gd name="T66" fmla="*/ 0 w 224"/>
                  <a:gd name="T67" fmla="*/ 0 h 158"/>
                  <a:gd name="T68" fmla="*/ 0 w 224"/>
                  <a:gd name="T69" fmla="*/ 0 h 158"/>
                  <a:gd name="T70" fmla="*/ 0 w 224"/>
                  <a:gd name="T71" fmla="*/ 0 h 158"/>
                  <a:gd name="T72" fmla="*/ 0 w 224"/>
                  <a:gd name="T73" fmla="*/ 0 h 158"/>
                  <a:gd name="T74" fmla="*/ 0 w 224"/>
                  <a:gd name="T75" fmla="*/ 0 h 158"/>
                  <a:gd name="T76" fmla="*/ 0 w 224"/>
                  <a:gd name="T77" fmla="*/ 0 h 158"/>
                  <a:gd name="T78" fmla="*/ 0 w 224"/>
                  <a:gd name="T79" fmla="*/ 0 h 158"/>
                  <a:gd name="T80" fmla="*/ 0 w 224"/>
                  <a:gd name="T81" fmla="*/ 0 h 158"/>
                  <a:gd name="T82" fmla="*/ 0 w 224"/>
                  <a:gd name="T83" fmla="*/ 0 h 158"/>
                  <a:gd name="T84" fmla="*/ 0 w 224"/>
                  <a:gd name="T85" fmla="*/ 0 h 158"/>
                  <a:gd name="T86" fmla="*/ 0 w 224"/>
                  <a:gd name="T87" fmla="*/ 0 h 158"/>
                  <a:gd name="T88" fmla="*/ 0 w 224"/>
                  <a:gd name="T89" fmla="*/ 0 h 158"/>
                  <a:gd name="T90" fmla="*/ 0 w 224"/>
                  <a:gd name="T91" fmla="*/ 0 h 158"/>
                  <a:gd name="T92" fmla="*/ 0 w 224"/>
                  <a:gd name="T93" fmla="*/ 0 h 158"/>
                  <a:gd name="T94" fmla="*/ 0 w 224"/>
                  <a:gd name="T95" fmla="*/ 0 h 158"/>
                  <a:gd name="T96" fmla="*/ 0 w 224"/>
                  <a:gd name="T97" fmla="*/ 0 h 158"/>
                  <a:gd name="T98" fmla="*/ 0 w 224"/>
                  <a:gd name="T99" fmla="*/ 0 h 158"/>
                  <a:gd name="T100" fmla="*/ 0 w 224"/>
                  <a:gd name="T101" fmla="*/ 0 h 15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24"/>
                  <a:gd name="T154" fmla="*/ 0 h 158"/>
                  <a:gd name="T155" fmla="*/ 224 w 224"/>
                  <a:gd name="T156" fmla="*/ 158 h 15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24" h="158">
                    <a:moveTo>
                      <a:pt x="43" y="18"/>
                    </a:moveTo>
                    <a:lnTo>
                      <a:pt x="44" y="23"/>
                    </a:lnTo>
                    <a:lnTo>
                      <a:pt x="47" y="28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7"/>
                    </a:lnTo>
                    <a:lnTo>
                      <a:pt x="68" y="57"/>
                    </a:lnTo>
                    <a:lnTo>
                      <a:pt x="73" y="60"/>
                    </a:lnTo>
                    <a:lnTo>
                      <a:pt x="76" y="64"/>
                    </a:lnTo>
                    <a:lnTo>
                      <a:pt x="82" y="67"/>
                    </a:lnTo>
                    <a:lnTo>
                      <a:pt x="88" y="70"/>
                    </a:lnTo>
                    <a:lnTo>
                      <a:pt x="94" y="72"/>
                    </a:lnTo>
                    <a:lnTo>
                      <a:pt x="98" y="75"/>
                    </a:lnTo>
                    <a:lnTo>
                      <a:pt x="106" y="78"/>
                    </a:lnTo>
                    <a:lnTo>
                      <a:pt x="111" y="78"/>
                    </a:lnTo>
                    <a:lnTo>
                      <a:pt x="119" y="79"/>
                    </a:lnTo>
                    <a:lnTo>
                      <a:pt x="123" y="80"/>
                    </a:lnTo>
                    <a:lnTo>
                      <a:pt x="129" y="80"/>
                    </a:lnTo>
                    <a:lnTo>
                      <a:pt x="136" y="80"/>
                    </a:lnTo>
                    <a:lnTo>
                      <a:pt x="141" y="80"/>
                    </a:lnTo>
                    <a:lnTo>
                      <a:pt x="148" y="80"/>
                    </a:lnTo>
                    <a:lnTo>
                      <a:pt x="154" y="79"/>
                    </a:lnTo>
                    <a:lnTo>
                      <a:pt x="161" y="79"/>
                    </a:lnTo>
                    <a:lnTo>
                      <a:pt x="165" y="78"/>
                    </a:lnTo>
                    <a:lnTo>
                      <a:pt x="171" y="76"/>
                    </a:lnTo>
                    <a:lnTo>
                      <a:pt x="177" y="73"/>
                    </a:lnTo>
                    <a:lnTo>
                      <a:pt x="182" y="70"/>
                    </a:lnTo>
                    <a:lnTo>
                      <a:pt x="187" y="67"/>
                    </a:lnTo>
                    <a:lnTo>
                      <a:pt x="192" y="64"/>
                    </a:lnTo>
                    <a:lnTo>
                      <a:pt x="196" y="60"/>
                    </a:lnTo>
                    <a:lnTo>
                      <a:pt x="202" y="57"/>
                    </a:lnTo>
                    <a:lnTo>
                      <a:pt x="211" y="50"/>
                    </a:lnTo>
                    <a:lnTo>
                      <a:pt x="217" y="47"/>
                    </a:lnTo>
                    <a:lnTo>
                      <a:pt x="222" y="47"/>
                    </a:lnTo>
                    <a:lnTo>
                      <a:pt x="224" y="51"/>
                    </a:lnTo>
                    <a:lnTo>
                      <a:pt x="224" y="56"/>
                    </a:lnTo>
                    <a:lnTo>
                      <a:pt x="224" y="64"/>
                    </a:lnTo>
                    <a:lnTo>
                      <a:pt x="222" y="67"/>
                    </a:lnTo>
                    <a:lnTo>
                      <a:pt x="222" y="73"/>
                    </a:lnTo>
                    <a:lnTo>
                      <a:pt x="220" y="79"/>
                    </a:lnTo>
                    <a:lnTo>
                      <a:pt x="220" y="86"/>
                    </a:lnTo>
                    <a:lnTo>
                      <a:pt x="215" y="91"/>
                    </a:lnTo>
                    <a:lnTo>
                      <a:pt x="212" y="97"/>
                    </a:lnTo>
                    <a:lnTo>
                      <a:pt x="209" y="102"/>
                    </a:lnTo>
                    <a:lnTo>
                      <a:pt x="206" y="110"/>
                    </a:lnTo>
                    <a:lnTo>
                      <a:pt x="202" y="114"/>
                    </a:lnTo>
                    <a:lnTo>
                      <a:pt x="196" y="120"/>
                    </a:lnTo>
                    <a:lnTo>
                      <a:pt x="192" y="126"/>
                    </a:lnTo>
                    <a:lnTo>
                      <a:pt x="187" y="130"/>
                    </a:lnTo>
                    <a:lnTo>
                      <a:pt x="180" y="136"/>
                    </a:lnTo>
                    <a:lnTo>
                      <a:pt x="176" y="140"/>
                    </a:lnTo>
                    <a:lnTo>
                      <a:pt x="170" y="143"/>
                    </a:lnTo>
                    <a:lnTo>
                      <a:pt x="163" y="149"/>
                    </a:lnTo>
                    <a:lnTo>
                      <a:pt x="155" y="152"/>
                    </a:lnTo>
                    <a:lnTo>
                      <a:pt x="149" y="154"/>
                    </a:lnTo>
                    <a:lnTo>
                      <a:pt x="141" y="155"/>
                    </a:lnTo>
                    <a:lnTo>
                      <a:pt x="135" y="158"/>
                    </a:lnTo>
                    <a:lnTo>
                      <a:pt x="129" y="157"/>
                    </a:lnTo>
                    <a:lnTo>
                      <a:pt x="122" y="157"/>
                    </a:lnTo>
                    <a:lnTo>
                      <a:pt x="114" y="155"/>
                    </a:lnTo>
                    <a:lnTo>
                      <a:pt x="108" y="155"/>
                    </a:lnTo>
                    <a:lnTo>
                      <a:pt x="103" y="154"/>
                    </a:lnTo>
                    <a:lnTo>
                      <a:pt x="95" y="152"/>
                    </a:lnTo>
                    <a:lnTo>
                      <a:pt x="89" y="151"/>
                    </a:lnTo>
                    <a:lnTo>
                      <a:pt x="85" y="149"/>
                    </a:lnTo>
                    <a:lnTo>
                      <a:pt x="78" y="145"/>
                    </a:lnTo>
                    <a:lnTo>
                      <a:pt x="73" y="142"/>
                    </a:lnTo>
                    <a:lnTo>
                      <a:pt x="66" y="139"/>
                    </a:lnTo>
                    <a:lnTo>
                      <a:pt x="63" y="135"/>
                    </a:lnTo>
                    <a:lnTo>
                      <a:pt x="56" y="129"/>
                    </a:lnTo>
                    <a:lnTo>
                      <a:pt x="52" y="126"/>
                    </a:lnTo>
                    <a:lnTo>
                      <a:pt x="47" y="123"/>
                    </a:lnTo>
                    <a:lnTo>
                      <a:pt x="44" y="120"/>
                    </a:lnTo>
                    <a:lnTo>
                      <a:pt x="37" y="113"/>
                    </a:lnTo>
                    <a:lnTo>
                      <a:pt x="34" y="108"/>
                    </a:lnTo>
                    <a:lnTo>
                      <a:pt x="30" y="102"/>
                    </a:lnTo>
                    <a:lnTo>
                      <a:pt x="27" y="98"/>
                    </a:lnTo>
                    <a:lnTo>
                      <a:pt x="24" y="92"/>
                    </a:lnTo>
                    <a:lnTo>
                      <a:pt x="21" y="86"/>
                    </a:lnTo>
                    <a:lnTo>
                      <a:pt x="18" y="80"/>
                    </a:lnTo>
                    <a:lnTo>
                      <a:pt x="14" y="76"/>
                    </a:lnTo>
                    <a:lnTo>
                      <a:pt x="12" y="69"/>
                    </a:lnTo>
                    <a:lnTo>
                      <a:pt x="9" y="63"/>
                    </a:lnTo>
                    <a:lnTo>
                      <a:pt x="6" y="56"/>
                    </a:lnTo>
                    <a:lnTo>
                      <a:pt x="5" y="51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5" y="9"/>
                    </a:lnTo>
                    <a:lnTo>
                      <a:pt x="8" y="3"/>
                    </a:lnTo>
                    <a:lnTo>
                      <a:pt x="15" y="1"/>
                    </a:lnTo>
                    <a:lnTo>
                      <a:pt x="24" y="0"/>
                    </a:lnTo>
                    <a:lnTo>
                      <a:pt x="31" y="3"/>
                    </a:lnTo>
                    <a:lnTo>
                      <a:pt x="34" y="4"/>
                    </a:lnTo>
                    <a:lnTo>
                      <a:pt x="37" y="9"/>
                    </a:lnTo>
                    <a:lnTo>
                      <a:pt x="40" y="13"/>
                    </a:lnTo>
                    <a:lnTo>
                      <a:pt x="4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3" name="Freeform 443"/>
              <p:cNvSpPr>
                <a:spLocks/>
              </p:cNvSpPr>
              <p:nvPr/>
            </p:nvSpPr>
            <p:spPr bwMode="auto">
              <a:xfrm>
                <a:off x="2932" y="3032"/>
                <a:ext cx="114" cy="206"/>
              </a:xfrm>
              <a:custGeom>
                <a:avLst/>
                <a:gdLst>
                  <a:gd name="T0" fmla="*/ 0 w 342"/>
                  <a:gd name="T1" fmla="*/ 0 h 617"/>
                  <a:gd name="T2" fmla="*/ 0 w 342"/>
                  <a:gd name="T3" fmla="*/ 0 h 617"/>
                  <a:gd name="T4" fmla="*/ 0 w 342"/>
                  <a:gd name="T5" fmla="*/ 0 h 617"/>
                  <a:gd name="T6" fmla="*/ 0 w 342"/>
                  <a:gd name="T7" fmla="*/ 0 h 617"/>
                  <a:gd name="T8" fmla="*/ 0 w 342"/>
                  <a:gd name="T9" fmla="*/ 0 h 617"/>
                  <a:gd name="T10" fmla="*/ 0 w 342"/>
                  <a:gd name="T11" fmla="*/ 0 h 617"/>
                  <a:gd name="T12" fmla="*/ 0 w 342"/>
                  <a:gd name="T13" fmla="*/ 0 h 617"/>
                  <a:gd name="T14" fmla="*/ 0 w 342"/>
                  <a:gd name="T15" fmla="*/ 0 h 617"/>
                  <a:gd name="T16" fmla="*/ 0 w 342"/>
                  <a:gd name="T17" fmla="*/ 0 h 617"/>
                  <a:gd name="T18" fmla="*/ 0 w 342"/>
                  <a:gd name="T19" fmla="*/ 0 h 617"/>
                  <a:gd name="T20" fmla="*/ 0 w 342"/>
                  <a:gd name="T21" fmla="*/ 0 h 617"/>
                  <a:gd name="T22" fmla="*/ 0 w 342"/>
                  <a:gd name="T23" fmla="*/ 0 h 617"/>
                  <a:gd name="T24" fmla="*/ 0 w 342"/>
                  <a:gd name="T25" fmla="*/ 0 h 617"/>
                  <a:gd name="T26" fmla="*/ 0 w 342"/>
                  <a:gd name="T27" fmla="*/ 0 h 617"/>
                  <a:gd name="T28" fmla="*/ 0 w 342"/>
                  <a:gd name="T29" fmla="*/ 0 h 617"/>
                  <a:gd name="T30" fmla="*/ 0 w 342"/>
                  <a:gd name="T31" fmla="*/ 0 h 617"/>
                  <a:gd name="T32" fmla="*/ 0 w 342"/>
                  <a:gd name="T33" fmla="*/ 0 h 617"/>
                  <a:gd name="T34" fmla="*/ 0 w 342"/>
                  <a:gd name="T35" fmla="*/ 0 h 617"/>
                  <a:gd name="T36" fmla="*/ 0 w 342"/>
                  <a:gd name="T37" fmla="*/ 0 h 617"/>
                  <a:gd name="T38" fmla="*/ 0 w 342"/>
                  <a:gd name="T39" fmla="*/ 0 h 617"/>
                  <a:gd name="T40" fmla="*/ 0 w 342"/>
                  <a:gd name="T41" fmla="*/ 0 h 617"/>
                  <a:gd name="T42" fmla="*/ 0 w 342"/>
                  <a:gd name="T43" fmla="*/ 0 h 617"/>
                  <a:gd name="T44" fmla="*/ 0 w 342"/>
                  <a:gd name="T45" fmla="*/ 0 h 617"/>
                  <a:gd name="T46" fmla="*/ 0 w 342"/>
                  <a:gd name="T47" fmla="*/ 0 h 617"/>
                  <a:gd name="T48" fmla="*/ 0 w 342"/>
                  <a:gd name="T49" fmla="*/ 0 h 617"/>
                  <a:gd name="T50" fmla="*/ 0 w 342"/>
                  <a:gd name="T51" fmla="*/ 0 h 617"/>
                  <a:gd name="T52" fmla="*/ 0 w 342"/>
                  <a:gd name="T53" fmla="*/ 0 h 617"/>
                  <a:gd name="T54" fmla="*/ 0 w 342"/>
                  <a:gd name="T55" fmla="*/ 0 h 617"/>
                  <a:gd name="T56" fmla="*/ 0 w 342"/>
                  <a:gd name="T57" fmla="*/ 0 h 617"/>
                  <a:gd name="T58" fmla="*/ 0 w 342"/>
                  <a:gd name="T59" fmla="*/ 0 h 617"/>
                  <a:gd name="T60" fmla="*/ 0 w 342"/>
                  <a:gd name="T61" fmla="*/ 0 h 617"/>
                  <a:gd name="T62" fmla="*/ 0 w 342"/>
                  <a:gd name="T63" fmla="*/ 0 h 617"/>
                  <a:gd name="T64" fmla="*/ 0 w 342"/>
                  <a:gd name="T65" fmla="*/ 0 h 617"/>
                  <a:gd name="T66" fmla="*/ 0 w 342"/>
                  <a:gd name="T67" fmla="*/ 0 h 617"/>
                  <a:gd name="T68" fmla="*/ 0 w 342"/>
                  <a:gd name="T69" fmla="*/ 0 h 617"/>
                  <a:gd name="T70" fmla="*/ 0 w 342"/>
                  <a:gd name="T71" fmla="*/ 0 h 617"/>
                  <a:gd name="T72" fmla="*/ 0 w 342"/>
                  <a:gd name="T73" fmla="*/ 0 h 617"/>
                  <a:gd name="T74" fmla="*/ 0 w 342"/>
                  <a:gd name="T75" fmla="*/ 0 h 617"/>
                  <a:gd name="T76" fmla="*/ 0 w 342"/>
                  <a:gd name="T77" fmla="*/ 0 h 617"/>
                  <a:gd name="T78" fmla="*/ 0 w 342"/>
                  <a:gd name="T79" fmla="*/ 0 h 617"/>
                  <a:gd name="T80" fmla="*/ 0 w 342"/>
                  <a:gd name="T81" fmla="*/ 0 h 617"/>
                  <a:gd name="T82" fmla="*/ 0 w 342"/>
                  <a:gd name="T83" fmla="*/ 0 h 617"/>
                  <a:gd name="T84" fmla="*/ 0 w 342"/>
                  <a:gd name="T85" fmla="*/ 0 h 617"/>
                  <a:gd name="T86" fmla="*/ 0 w 342"/>
                  <a:gd name="T87" fmla="*/ 0 h 617"/>
                  <a:gd name="T88" fmla="*/ 0 w 342"/>
                  <a:gd name="T89" fmla="*/ 0 h 617"/>
                  <a:gd name="T90" fmla="*/ 0 w 342"/>
                  <a:gd name="T91" fmla="*/ 0 h 617"/>
                  <a:gd name="T92" fmla="*/ 0 w 342"/>
                  <a:gd name="T93" fmla="*/ 0 h 617"/>
                  <a:gd name="T94" fmla="*/ 0 w 342"/>
                  <a:gd name="T95" fmla="*/ 0 h 617"/>
                  <a:gd name="T96" fmla="*/ 0 w 342"/>
                  <a:gd name="T97" fmla="*/ 0 h 617"/>
                  <a:gd name="T98" fmla="*/ 0 w 342"/>
                  <a:gd name="T99" fmla="*/ 0 h 617"/>
                  <a:gd name="T100" fmla="*/ 0 w 342"/>
                  <a:gd name="T101" fmla="*/ 0 h 617"/>
                  <a:gd name="T102" fmla="*/ 0 w 342"/>
                  <a:gd name="T103" fmla="*/ 0 h 61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42"/>
                  <a:gd name="T157" fmla="*/ 0 h 617"/>
                  <a:gd name="T158" fmla="*/ 342 w 342"/>
                  <a:gd name="T159" fmla="*/ 617 h 61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42" h="617">
                    <a:moveTo>
                      <a:pt x="342" y="23"/>
                    </a:moveTo>
                    <a:lnTo>
                      <a:pt x="339" y="29"/>
                    </a:lnTo>
                    <a:lnTo>
                      <a:pt x="337" y="35"/>
                    </a:lnTo>
                    <a:lnTo>
                      <a:pt x="334" y="41"/>
                    </a:lnTo>
                    <a:lnTo>
                      <a:pt x="334" y="45"/>
                    </a:lnTo>
                    <a:lnTo>
                      <a:pt x="331" y="53"/>
                    </a:lnTo>
                    <a:lnTo>
                      <a:pt x="330" y="57"/>
                    </a:lnTo>
                    <a:lnTo>
                      <a:pt x="328" y="63"/>
                    </a:lnTo>
                    <a:lnTo>
                      <a:pt x="327" y="69"/>
                    </a:lnTo>
                    <a:lnTo>
                      <a:pt x="324" y="75"/>
                    </a:lnTo>
                    <a:lnTo>
                      <a:pt x="321" y="79"/>
                    </a:lnTo>
                    <a:lnTo>
                      <a:pt x="318" y="85"/>
                    </a:lnTo>
                    <a:lnTo>
                      <a:pt x="318" y="91"/>
                    </a:lnTo>
                    <a:lnTo>
                      <a:pt x="315" y="98"/>
                    </a:lnTo>
                    <a:lnTo>
                      <a:pt x="312" y="104"/>
                    </a:lnTo>
                    <a:lnTo>
                      <a:pt x="311" y="108"/>
                    </a:lnTo>
                    <a:lnTo>
                      <a:pt x="308" y="116"/>
                    </a:lnTo>
                    <a:lnTo>
                      <a:pt x="307" y="120"/>
                    </a:lnTo>
                    <a:lnTo>
                      <a:pt x="304" y="127"/>
                    </a:lnTo>
                    <a:lnTo>
                      <a:pt x="301" y="132"/>
                    </a:lnTo>
                    <a:lnTo>
                      <a:pt x="299" y="138"/>
                    </a:lnTo>
                    <a:lnTo>
                      <a:pt x="296" y="143"/>
                    </a:lnTo>
                    <a:lnTo>
                      <a:pt x="293" y="151"/>
                    </a:lnTo>
                    <a:lnTo>
                      <a:pt x="290" y="155"/>
                    </a:lnTo>
                    <a:lnTo>
                      <a:pt x="289" y="161"/>
                    </a:lnTo>
                    <a:lnTo>
                      <a:pt x="286" y="167"/>
                    </a:lnTo>
                    <a:lnTo>
                      <a:pt x="283" y="173"/>
                    </a:lnTo>
                    <a:lnTo>
                      <a:pt x="280" y="180"/>
                    </a:lnTo>
                    <a:lnTo>
                      <a:pt x="277" y="186"/>
                    </a:lnTo>
                    <a:lnTo>
                      <a:pt x="276" y="192"/>
                    </a:lnTo>
                    <a:lnTo>
                      <a:pt x="273" y="196"/>
                    </a:lnTo>
                    <a:lnTo>
                      <a:pt x="270" y="203"/>
                    </a:lnTo>
                    <a:lnTo>
                      <a:pt x="266" y="209"/>
                    </a:lnTo>
                    <a:lnTo>
                      <a:pt x="263" y="215"/>
                    </a:lnTo>
                    <a:lnTo>
                      <a:pt x="260" y="221"/>
                    </a:lnTo>
                    <a:lnTo>
                      <a:pt x="257" y="225"/>
                    </a:lnTo>
                    <a:lnTo>
                      <a:pt x="255" y="233"/>
                    </a:lnTo>
                    <a:lnTo>
                      <a:pt x="251" y="238"/>
                    </a:lnTo>
                    <a:lnTo>
                      <a:pt x="248" y="244"/>
                    </a:lnTo>
                    <a:lnTo>
                      <a:pt x="245" y="249"/>
                    </a:lnTo>
                    <a:lnTo>
                      <a:pt x="244" y="256"/>
                    </a:lnTo>
                    <a:lnTo>
                      <a:pt x="239" y="260"/>
                    </a:lnTo>
                    <a:lnTo>
                      <a:pt x="236" y="266"/>
                    </a:lnTo>
                    <a:lnTo>
                      <a:pt x="233" y="272"/>
                    </a:lnTo>
                    <a:lnTo>
                      <a:pt x="231" y="278"/>
                    </a:lnTo>
                    <a:lnTo>
                      <a:pt x="228" y="284"/>
                    </a:lnTo>
                    <a:lnTo>
                      <a:pt x="225" y="288"/>
                    </a:lnTo>
                    <a:lnTo>
                      <a:pt x="223" y="294"/>
                    </a:lnTo>
                    <a:lnTo>
                      <a:pt x="220" y="300"/>
                    </a:lnTo>
                    <a:lnTo>
                      <a:pt x="216" y="306"/>
                    </a:lnTo>
                    <a:lnTo>
                      <a:pt x="214" y="310"/>
                    </a:lnTo>
                    <a:lnTo>
                      <a:pt x="210" y="316"/>
                    </a:lnTo>
                    <a:lnTo>
                      <a:pt x="207" y="322"/>
                    </a:lnTo>
                    <a:lnTo>
                      <a:pt x="204" y="328"/>
                    </a:lnTo>
                    <a:lnTo>
                      <a:pt x="203" y="334"/>
                    </a:lnTo>
                    <a:lnTo>
                      <a:pt x="200" y="339"/>
                    </a:lnTo>
                    <a:lnTo>
                      <a:pt x="197" y="344"/>
                    </a:lnTo>
                    <a:lnTo>
                      <a:pt x="194" y="350"/>
                    </a:lnTo>
                    <a:lnTo>
                      <a:pt x="191" y="354"/>
                    </a:lnTo>
                    <a:lnTo>
                      <a:pt x="188" y="358"/>
                    </a:lnTo>
                    <a:lnTo>
                      <a:pt x="185" y="364"/>
                    </a:lnTo>
                    <a:lnTo>
                      <a:pt x="184" y="369"/>
                    </a:lnTo>
                    <a:lnTo>
                      <a:pt x="181" y="375"/>
                    </a:lnTo>
                    <a:lnTo>
                      <a:pt x="178" y="380"/>
                    </a:lnTo>
                    <a:lnTo>
                      <a:pt x="175" y="385"/>
                    </a:lnTo>
                    <a:lnTo>
                      <a:pt x="172" y="389"/>
                    </a:lnTo>
                    <a:lnTo>
                      <a:pt x="169" y="395"/>
                    </a:lnTo>
                    <a:lnTo>
                      <a:pt x="165" y="401"/>
                    </a:lnTo>
                    <a:lnTo>
                      <a:pt x="162" y="407"/>
                    </a:lnTo>
                    <a:lnTo>
                      <a:pt x="159" y="413"/>
                    </a:lnTo>
                    <a:lnTo>
                      <a:pt x="155" y="420"/>
                    </a:lnTo>
                    <a:lnTo>
                      <a:pt x="150" y="427"/>
                    </a:lnTo>
                    <a:lnTo>
                      <a:pt x="146" y="436"/>
                    </a:lnTo>
                    <a:lnTo>
                      <a:pt x="141" y="442"/>
                    </a:lnTo>
                    <a:lnTo>
                      <a:pt x="136" y="451"/>
                    </a:lnTo>
                    <a:lnTo>
                      <a:pt x="131" y="457"/>
                    </a:lnTo>
                    <a:lnTo>
                      <a:pt x="127" y="467"/>
                    </a:lnTo>
                    <a:lnTo>
                      <a:pt x="121" y="474"/>
                    </a:lnTo>
                    <a:lnTo>
                      <a:pt x="117" y="483"/>
                    </a:lnTo>
                    <a:lnTo>
                      <a:pt x="109" y="490"/>
                    </a:lnTo>
                    <a:lnTo>
                      <a:pt x="106" y="499"/>
                    </a:lnTo>
                    <a:lnTo>
                      <a:pt x="99" y="508"/>
                    </a:lnTo>
                    <a:lnTo>
                      <a:pt x="95" y="516"/>
                    </a:lnTo>
                    <a:lnTo>
                      <a:pt x="90" y="524"/>
                    </a:lnTo>
                    <a:lnTo>
                      <a:pt x="83" y="533"/>
                    </a:lnTo>
                    <a:lnTo>
                      <a:pt x="79" y="540"/>
                    </a:lnTo>
                    <a:lnTo>
                      <a:pt x="73" y="547"/>
                    </a:lnTo>
                    <a:lnTo>
                      <a:pt x="68" y="555"/>
                    </a:lnTo>
                    <a:lnTo>
                      <a:pt x="64" y="562"/>
                    </a:lnTo>
                    <a:lnTo>
                      <a:pt x="58" y="569"/>
                    </a:lnTo>
                    <a:lnTo>
                      <a:pt x="54" y="575"/>
                    </a:lnTo>
                    <a:lnTo>
                      <a:pt x="48" y="582"/>
                    </a:lnTo>
                    <a:lnTo>
                      <a:pt x="45" y="588"/>
                    </a:lnTo>
                    <a:lnTo>
                      <a:pt x="41" y="594"/>
                    </a:lnTo>
                    <a:lnTo>
                      <a:pt x="38" y="600"/>
                    </a:lnTo>
                    <a:lnTo>
                      <a:pt x="35" y="604"/>
                    </a:lnTo>
                    <a:lnTo>
                      <a:pt x="32" y="610"/>
                    </a:lnTo>
                    <a:lnTo>
                      <a:pt x="25" y="615"/>
                    </a:lnTo>
                    <a:lnTo>
                      <a:pt x="19" y="617"/>
                    </a:lnTo>
                    <a:lnTo>
                      <a:pt x="13" y="617"/>
                    </a:lnTo>
                    <a:lnTo>
                      <a:pt x="8" y="616"/>
                    </a:lnTo>
                    <a:lnTo>
                      <a:pt x="4" y="613"/>
                    </a:lnTo>
                    <a:lnTo>
                      <a:pt x="1" y="609"/>
                    </a:lnTo>
                    <a:lnTo>
                      <a:pt x="0" y="603"/>
                    </a:lnTo>
                    <a:lnTo>
                      <a:pt x="1" y="596"/>
                    </a:lnTo>
                    <a:lnTo>
                      <a:pt x="3" y="590"/>
                    </a:lnTo>
                    <a:lnTo>
                      <a:pt x="6" y="584"/>
                    </a:lnTo>
                    <a:lnTo>
                      <a:pt x="6" y="578"/>
                    </a:lnTo>
                    <a:lnTo>
                      <a:pt x="8" y="572"/>
                    </a:lnTo>
                    <a:lnTo>
                      <a:pt x="10" y="566"/>
                    </a:lnTo>
                    <a:lnTo>
                      <a:pt x="11" y="562"/>
                    </a:lnTo>
                    <a:lnTo>
                      <a:pt x="14" y="555"/>
                    </a:lnTo>
                    <a:lnTo>
                      <a:pt x="17" y="550"/>
                    </a:lnTo>
                    <a:lnTo>
                      <a:pt x="19" y="543"/>
                    </a:lnTo>
                    <a:lnTo>
                      <a:pt x="20" y="538"/>
                    </a:lnTo>
                    <a:lnTo>
                      <a:pt x="23" y="531"/>
                    </a:lnTo>
                    <a:lnTo>
                      <a:pt x="26" y="525"/>
                    </a:lnTo>
                    <a:lnTo>
                      <a:pt x="27" y="519"/>
                    </a:lnTo>
                    <a:lnTo>
                      <a:pt x="32" y="514"/>
                    </a:lnTo>
                    <a:lnTo>
                      <a:pt x="35" y="508"/>
                    </a:lnTo>
                    <a:lnTo>
                      <a:pt x="38" y="502"/>
                    </a:lnTo>
                    <a:lnTo>
                      <a:pt x="38" y="495"/>
                    </a:lnTo>
                    <a:lnTo>
                      <a:pt x="41" y="489"/>
                    </a:lnTo>
                    <a:lnTo>
                      <a:pt x="44" y="481"/>
                    </a:lnTo>
                    <a:lnTo>
                      <a:pt x="48" y="477"/>
                    </a:lnTo>
                    <a:lnTo>
                      <a:pt x="49" y="468"/>
                    </a:lnTo>
                    <a:lnTo>
                      <a:pt x="54" y="464"/>
                    </a:lnTo>
                    <a:lnTo>
                      <a:pt x="57" y="457"/>
                    </a:lnTo>
                    <a:lnTo>
                      <a:pt x="60" y="451"/>
                    </a:lnTo>
                    <a:lnTo>
                      <a:pt x="63" y="443"/>
                    </a:lnTo>
                    <a:lnTo>
                      <a:pt x="65" y="437"/>
                    </a:lnTo>
                    <a:lnTo>
                      <a:pt x="68" y="430"/>
                    </a:lnTo>
                    <a:lnTo>
                      <a:pt x="71" y="424"/>
                    </a:lnTo>
                    <a:lnTo>
                      <a:pt x="74" y="418"/>
                    </a:lnTo>
                    <a:lnTo>
                      <a:pt x="79" y="411"/>
                    </a:lnTo>
                    <a:lnTo>
                      <a:pt x="82" y="405"/>
                    </a:lnTo>
                    <a:lnTo>
                      <a:pt x="86" y="399"/>
                    </a:lnTo>
                    <a:lnTo>
                      <a:pt x="89" y="392"/>
                    </a:lnTo>
                    <a:lnTo>
                      <a:pt x="90" y="385"/>
                    </a:lnTo>
                    <a:lnTo>
                      <a:pt x="95" y="379"/>
                    </a:lnTo>
                    <a:lnTo>
                      <a:pt x="99" y="372"/>
                    </a:lnTo>
                    <a:lnTo>
                      <a:pt x="101" y="366"/>
                    </a:lnTo>
                    <a:lnTo>
                      <a:pt x="103" y="360"/>
                    </a:lnTo>
                    <a:lnTo>
                      <a:pt x="108" y="353"/>
                    </a:lnTo>
                    <a:lnTo>
                      <a:pt x="111" y="348"/>
                    </a:lnTo>
                    <a:lnTo>
                      <a:pt x="114" y="339"/>
                    </a:lnTo>
                    <a:lnTo>
                      <a:pt x="117" y="334"/>
                    </a:lnTo>
                    <a:lnTo>
                      <a:pt x="121" y="328"/>
                    </a:lnTo>
                    <a:lnTo>
                      <a:pt x="124" y="322"/>
                    </a:lnTo>
                    <a:lnTo>
                      <a:pt x="127" y="316"/>
                    </a:lnTo>
                    <a:lnTo>
                      <a:pt x="130" y="310"/>
                    </a:lnTo>
                    <a:lnTo>
                      <a:pt x="133" y="304"/>
                    </a:lnTo>
                    <a:lnTo>
                      <a:pt x="137" y="298"/>
                    </a:lnTo>
                    <a:lnTo>
                      <a:pt x="140" y="293"/>
                    </a:lnTo>
                    <a:lnTo>
                      <a:pt x="141" y="287"/>
                    </a:lnTo>
                    <a:lnTo>
                      <a:pt x="146" y="279"/>
                    </a:lnTo>
                    <a:lnTo>
                      <a:pt x="149" y="274"/>
                    </a:lnTo>
                    <a:lnTo>
                      <a:pt x="152" y="268"/>
                    </a:lnTo>
                    <a:lnTo>
                      <a:pt x="155" y="263"/>
                    </a:lnTo>
                    <a:lnTo>
                      <a:pt x="159" y="258"/>
                    </a:lnTo>
                    <a:lnTo>
                      <a:pt x="162" y="253"/>
                    </a:lnTo>
                    <a:lnTo>
                      <a:pt x="165" y="247"/>
                    </a:lnTo>
                    <a:lnTo>
                      <a:pt x="168" y="241"/>
                    </a:lnTo>
                    <a:lnTo>
                      <a:pt x="171" y="236"/>
                    </a:lnTo>
                    <a:lnTo>
                      <a:pt x="174" y="231"/>
                    </a:lnTo>
                    <a:lnTo>
                      <a:pt x="178" y="221"/>
                    </a:lnTo>
                    <a:lnTo>
                      <a:pt x="184" y="212"/>
                    </a:lnTo>
                    <a:lnTo>
                      <a:pt x="187" y="205"/>
                    </a:lnTo>
                    <a:lnTo>
                      <a:pt x="190" y="199"/>
                    </a:lnTo>
                    <a:lnTo>
                      <a:pt x="193" y="193"/>
                    </a:lnTo>
                    <a:lnTo>
                      <a:pt x="195" y="187"/>
                    </a:lnTo>
                    <a:lnTo>
                      <a:pt x="198" y="181"/>
                    </a:lnTo>
                    <a:lnTo>
                      <a:pt x="204" y="174"/>
                    </a:lnTo>
                    <a:lnTo>
                      <a:pt x="207" y="168"/>
                    </a:lnTo>
                    <a:lnTo>
                      <a:pt x="212" y="162"/>
                    </a:lnTo>
                    <a:lnTo>
                      <a:pt x="214" y="155"/>
                    </a:lnTo>
                    <a:lnTo>
                      <a:pt x="219" y="149"/>
                    </a:lnTo>
                    <a:lnTo>
                      <a:pt x="223" y="140"/>
                    </a:lnTo>
                    <a:lnTo>
                      <a:pt x="226" y="135"/>
                    </a:lnTo>
                    <a:lnTo>
                      <a:pt x="231" y="127"/>
                    </a:lnTo>
                    <a:lnTo>
                      <a:pt x="235" y="120"/>
                    </a:lnTo>
                    <a:lnTo>
                      <a:pt x="239" y="114"/>
                    </a:lnTo>
                    <a:lnTo>
                      <a:pt x="245" y="107"/>
                    </a:lnTo>
                    <a:lnTo>
                      <a:pt x="248" y="101"/>
                    </a:lnTo>
                    <a:lnTo>
                      <a:pt x="252" y="95"/>
                    </a:lnTo>
                    <a:lnTo>
                      <a:pt x="257" y="88"/>
                    </a:lnTo>
                    <a:lnTo>
                      <a:pt x="261" y="80"/>
                    </a:lnTo>
                    <a:lnTo>
                      <a:pt x="266" y="73"/>
                    </a:lnTo>
                    <a:lnTo>
                      <a:pt x="270" y="67"/>
                    </a:lnTo>
                    <a:lnTo>
                      <a:pt x="274" y="60"/>
                    </a:lnTo>
                    <a:lnTo>
                      <a:pt x="279" y="56"/>
                    </a:lnTo>
                    <a:lnTo>
                      <a:pt x="283" y="48"/>
                    </a:lnTo>
                    <a:lnTo>
                      <a:pt x="288" y="42"/>
                    </a:lnTo>
                    <a:lnTo>
                      <a:pt x="292" y="35"/>
                    </a:lnTo>
                    <a:lnTo>
                      <a:pt x="296" y="31"/>
                    </a:lnTo>
                    <a:lnTo>
                      <a:pt x="299" y="25"/>
                    </a:lnTo>
                    <a:lnTo>
                      <a:pt x="305" y="19"/>
                    </a:lnTo>
                    <a:lnTo>
                      <a:pt x="308" y="15"/>
                    </a:lnTo>
                    <a:lnTo>
                      <a:pt x="312" y="10"/>
                    </a:lnTo>
                    <a:lnTo>
                      <a:pt x="318" y="3"/>
                    </a:lnTo>
                    <a:lnTo>
                      <a:pt x="323" y="1"/>
                    </a:lnTo>
                    <a:lnTo>
                      <a:pt x="328" y="0"/>
                    </a:lnTo>
                    <a:lnTo>
                      <a:pt x="334" y="3"/>
                    </a:lnTo>
                    <a:lnTo>
                      <a:pt x="337" y="3"/>
                    </a:lnTo>
                    <a:lnTo>
                      <a:pt x="340" y="10"/>
                    </a:lnTo>
                    <a:lnTo>
                      <a:pt x="342" y="16"/>
                    </a:lnTo>
                    <a:lnTo>
                      <a:pt x="34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4" name="Freeform 444"/>
              <p:cNvSpPr>
                <a:spLocks/>
              </p:cNvSpPr>
              <p:nvPr/>
            </p:nvSpPr>
            <p:spPr bwMode="auto">
              <a:xfrm>
                <a:off x="3028" y="2915"/>
                <a:ext cx="239" cy="138"/>
              </a:xfrm>
              <a:custGeom>
                <a:avLst/>
                <a:gdLst>
                  <a:gd name="T0" fmla="*/ 0 w 717"/>
                  <a:gd name="T1" fmla="*/ 0 h 416"/>
                  <a:gd name="T2" fmla="*/ 0 w 717"/>
                  <a:gd name="T3" fmla="*/ 0 h 416"/>
                  <a:gd name="T4" fmla="*/ 0 w 717"/>
                  <a:gd name="T5" fmla="*/ 0 h 416"/>
                  <a:gd name="T6" fmla="*/ 0 w 717"/>
                  <a:gd name="T7" fmla="*/ 0 h 416"/>
                  <a:gd name="T8" fmla="*/ 0 w 717"/>
                  <a:gd name="T9" fmla="*/ 0 h 416"/>
                  <a:gd name="T10" fmla="*/ 0 w 717"/>
                  <a:gd name="T11" fmla="*/ 0 h 416"/>
                  <a:gd name="T12" fmla="*/ 0 w 717"/>
                  <a:gd name="T13" fmla="*/ 0 h 416"/>
                  <a:gd name="T14" fmla="*/ 0 w 717"/>
                  <a:gd name="T15" fmla="*/ 0 h 416"/>
                  <a:gd name="T16" fmla="*/ 0 w 717"/>
                  <a:gd name="T17" fmla="*/ 0 h 416"/>
                  <a:gd name="T18" fmla="*/ 0 w 717"/>
                  <a:gd name="T19" fmla="*/ 0 h 416"/>
                  <a:gd name="T20" fmla="*/ 0 w 717"/>
                  <a:gd name="T21" fmla="*/ 0 h 416"/>
                  <a:gd name="T22" fmla="*/ 0 w 717"/>
                  <a:gd name="T23" fmla="*/ 0 h 416"/>
                  <a:gd name="T24" fmla="*/ 0 w 717"/>
                  <a:gd name="T25" fmla="*/ 0 h 416"/>
                  <a:gd name="T26" fmla="*/ 0 w 717"/>
                  <a:gd name="T27" fmla="*/ 0 h 416"/>
                  <a:gd name="T28" fmla="*/ 0 w 717"/>
                  <a:gd name="T29" fmla="*/ 0 h 416"/>
                  <a:gd name="T30" fmla="*/ 0 w 717"/>
                  <a:gd name="T31" fmla="*/ 0 h 416"/>
                  <a:gd name="T32" fmla="*/ 0 w 717"/>
                  <a:gd name="T33" fmla="*/ 0 h 416"/>
                  <a:gd name="T34" fmla="*/ 0 w 717"/>
                  <a:gd name="T35" fmla="*/ 0 h 416"/>
                  <a:gd name="T36" fmla="*/ 0 w 717"/>
                  <a:gd name="T37" fmla="*/ 0 h 416"/>
                  <a:gd name="T38" fmla="*/ 0 w 717"/>
                  <a:gd name="T39" fmla="*/ 0 h 416"/>
                  <a:gd name="T40" fmla="*/ 0 w 717"/>
                  <a:gd name="T41" fmla="*/ 0 h 416"/>
                  <a:gd name="T42" fmla="*/ 0 w 717"/>
                  <a:gd name="T43" fmla="*/ 0 h 416"/>
                  <a:gd name="T44" fmla="*/ 0 w 717"/>
                  <a:gd name="T45" fmla="*/ 0 h 416"/>
                  <a:gd name="T46" fmla="*/ 0 w 717"/>
                  <a:gd name="T47" fmla="*/ 0 h 416"/>
                  <a:gd name="T48" fmla="*/ 0 w 717"/>
                  <a:gd name="T49" fmla="*/ 0 h 416"/>
                  <a:gd name="T50" fmla="*/ 0 w 717"/>
                  <a:gd name="T51" fmla="*/ 0 h 416"/>
                  <a:gd name="T52" fmla="*/ 0 w 717"/>
                  <a:gd name="T53" fmla="*/ 0 h 416"/>
                  <a:gd name="T54" fmla="*/ 0 w 717"/>
                  <a:gd name="T55" fmla="*/ 0 h 416"/>
                  <a:gd name="T56" fmla="*/ 0 w 717"/>
                  <a:gd name="T57" fmla="*/ 0 h 416"/>
                  <a:gd name="T58" fmla="*/ 0 w 717"/>
                  <a:gd name="T59" fmla="*/ 0 h 416"/>
                  <a:gd name="T60" fmla="*/ 0 w 717"/>
                  <a:gd name="T61" fmla="*/ 0 h 416"/>
                  <a:gd name="T62" fmla="*/ 0 w 717"/>
                  <a:gd name="T63" fmla="*/ 0 h 416"/>
                  <a:gd name="T64" fmla="*/ 0 w 717"/>
                  <a:gd name="T65" fmla="*/ 0 h 416"/>
                  <a:gd name="T66" fmla="*/ 0 w 717"/>
                  <a:gd name="T67" fmla="*/ 0 h 416"/>
                  <a:gd name="T68" fmla="*/ 0 w 717"/>
                  <a:gd name="T69" fmla="*/ 0 h 416"/>
                  <a:gd name="T70" fmla="*/ 0 w 717"/>
                  <a:gd name="T71" fmla="*/ 0 h 416"/>
                  <a:gd name="T72" fmla="*/ 0 w 717"/>
                  <a:gd name="T73" fmla="*/ 0 h 416"/>
                  <a:gd name="T74" fmla="*/ 0 w 717"/>
                  <a:gd name="T75" fmla="*/ 0 h 416"/>
                  <a:gd name="T76" fmla="*/ 0 w 717"/>
                  <a:gd name="T77" fmla="*/ 0 h 416"/>
                  <a:gd name="T78" fmla="*/ 0 w 717"/>
                  <a:gd name="T79" fmla="*/ 0 h 416"/>
                  <a:gd name="T80" fmla="*/ 0 w 717"/>
                  <a:gd name="T81" fmla="*/ 0 h 416"/>
                  <a:gd name="T82" fmla="*/ 0 w 717"/>
                  <a:gd name="T83" fmla="*/ 0 h 416"/>
                  <a:gd name="T84" fmla="*/ 0 w 717"/>
                  <a:gd name="T85" fmla="*/ 0 h 416"/>
                  <a:gd name="T86" fmla="*/ 0 w 717"/>
                  <a:gd name="T87" fmla="*/ 0 h 416"/>
                  <a:gd name="T88" fmla="*/ 0 w 717"/>
                  <a:gd name="T89" fmla="*/ 0 h 416"/>
                  <a:gd name="T90" fmla="*/ 0 w 717"/>
                  <a:gd name="T91" fmla="*/ 0 h 416"/>
                  <a:gd name="T92" fmla="*/ 0 w 717"/>
                  <a:gd name="T93" fmla="*/ 0 h 416"/>
                  <a:gd name="T94" fmla="*/ 0 w 717"/>
                  <a:gd name="T95" fmla="*/ 0 h 416"/>
                  <a:gd name="T96" fmla="*/ 0 w 717"/>
                  <a:gd name="T97" fmla="*/ 0 h 416"/>
                  <a:gd name="T98" fmla="*/ 0 w 717"/>
                  <a:gd name="T99" fmla="*/ 0 h 416"/>
                  <a:gd name="T100" fmla="*/ 0 w 717"/>
                  <a:gd name="T101" fmla="*/ 0 h 416"/>
                  <a:gd name="T102" fmla="*/ 0 w 717"/>
                  <a:gd name="T103" fmla="*/ 0 h 416"/>
                  <a:gd name="T104" fmla="*/ 0 w 717"/>
                  <a:gd name="T105" fmla="*/ 0 h 416"/>
                  <a:gd name="T106" fmla="*/ 0 w 717"/>
                  <a:gd name="T107" fmla="*/ 0 h 4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17"/>
                  <a:gd name="T163" fmla="*/ 0 h 416"/>
                  <a:gd name="T164" fmla="*/ 717 w 717"/>
                  <a:gd name="T165" fmla="*/ 416 h 41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17" h="416">
                    <a:moveTo>
                      <a:pt x="10" y="381"/>
                    </a:moveTo>
                    <a:lnTo>
                      <a:pt x="16" y="373"/>
                    </a:lnTo>
                    <a:lnTo>
                      <a:pt x="25" y="366"/>
                    </a:lnTo>
                    <a:lnTo>
                      <a:pt x="32" y="359"/>
                    </a:lnTo>
                    <a:lnTo>
                      <a:pt x="42" y="352"/>
                    </a:lnTo>
                    <a:lnTo>
                      <a:pt x="48" y="346"/>
                    </a:lnTo>
                    <a:lnTo>
                      <a:pt x="53" y="343"/>
                    </a:lnTo>
                    <a:lnTo>
                      <a:pt x="58" y="338"/>
                    </a:lnTo>
                    <a:lnTo>
                      <a:pt x="66" y="334"/>
                    </a:lnTo>
                    <a:lnTo>
                      <a:pt x="70" y="330"/>
                    </a:lnTo>
                    <a:lnTo>
                      <a:pt x="76" y="327"/>
                    </a:lnTo>
                    <a:lnTo>
                      <a:pt x="82" y="322"/>
                    </a:lnTo>
                    <a:lnTo>
                      <a:pt x="91" y="318"/>
                    </a:lnTo>
                    <a:lnTo>
                      <a:pt x="95" y="313"/>
                    </a:lnTo>
                    <a:lnTo>
                      <a:pt x="102" y="309"/>
                    </a:lnTo>
                    <a:lnTo>
                      <a:pt x="108" y="303"/>
                    </a:lnTo>
                    <a:lnTo>
                      <a:pt x="115" y="300"/>
                    </a:lnTo>
                    <a:lnTo>
                      <a:pt x="123" y="294"/>
                    </a:lnTo>
                    <a:lnTo>
                      <a:pt x="130" y="290"/>
                    </a:lnTo>
                    <a:lnTo>
                      <a:pt x="136" y="284"/>
                    </a:lnTo>
                    <a:lnTo>
                      <a:pt x="143" y="281"/>
                    </a:lnTo>
                    <a:lnTo>
                      <a:pt x="150" y="275"/>
                    </a:lnTo>
                    <a:lnTo>
                      <a:pt x="158" y="271"/>
                    </a:lnTo>
                    <a:lnTo>
                      <a:pt x="165" y="267"/>
                    </a:lnTo>
                    <a:lnTo>
                      <a:pt x="174" y="262"/>
                    </a:lnTo>
                    <a:lnTo>
                      <a:pt x="181" y="258"/>
                    </a:lnTo>
                    <a:lnTo>
                      <a:pt x="188" y="254"/>
                    </a:lnTo>
                    <a:lnTo>
                      <a:pt x="196" y="249"/>
                    </a:lnTo>
                    <a:lnTo>
                      <a:pt x="205" y="245"/>
                    </a:lnTo>
                    <a:lnTo>
                      <a:pt x="212" y="240"/>
                    </a:lnTo>
                    <a:lnTo>
                      <a:pt x="218" y="234"/>
                    </a:lnTo>
                    <a:lnTo>
                      <a:pt x="226" y="230"/>
                    </a:lnTo>
                    <a:lnTo>
                      <a:pt x="234" y="226"/>
                    </a:lnTo>
                    <a:lnTo>
                      <a:pt x="241" y="221"/>
                    </a:lnTo>
                    <a:lnTo>
                      <a:pt x="248" y="217"/>
                    </a:lnTo>
                    <a:lnTo>
                      <a:pt x="256" y="213"/>
                    </a:lnTo>
                    <a:lnTo>
                      <a:pt x="264" y="208"/>
                    </a:lnTo>
                    <a:lnTo>
                      <a:pt x="270" y="202"/>
                    </a:lnTo>
                    <a:lnTo>
                      <a:pt x="278" y="199"/>
                    </a:lnTo>
                    <a:lnTo>
                      <a:pt x="285" y="195"/>
                    </a:lnTo>
                    <a:lnTo>
                      <a:pt x="292" y="191"/>
                    </a:lnTo>
                    <a:lnTo>
                      <a:pt x="298" y="186"/>
                    </a:lnTo>
                    <a:lnTo>
                      <a:pt x="307" y="183"/>
                    </a:lnTo>
                    <a:lnTo>
                      <a:pt x="313" y="177"/>
                    </a:lnTo>
                    <a:lnTo>
                      <a:pt x="320" y="176"/>
                    </a:lnTo>
                    <a:lnTo>
                      <a:pt x="326" y="170"/>
                    </a:lnTo>
                    <a:lnTo>
                      <a:pt x="333" y="167"/>
                    </a:lnTo>
                    <a:lnTo>
                      <a:pt x="339" y="163"/>
                    </a:lnTo>
                    <a:lnTo>
                      <a:pt x="346" y="160"/>
                    </a:lnTo>
                    <a:lnTo>
                      <a:pt x="351" y="155"/>
                    </a:lnTo>
                    <a:lnTo>
                      <a:pt x="358" y="153"/>
                    </a:lnTo>
                    <a:lnTo>
                      <a:pt x="364" y="148"/>
                    </a:lnTo>
                    <a:lnTo>
                      <a:pt x="371" y="145"/>
                    </a:lnTo>
                    <a:lnTo>
                      <a:pt x="376" y="142"/>
                    </a:lnTo>
                    <a:lnTo>
                      <a:pt x="381" y="139"/>
                    </a:lnTo>
                    <a:lnTo>
                      <a:pt x="384" y="136"/>
                    </a:lnTo>
                    <a:lnTo>
                      <a:pt x="392" y="134"/>
                    </a:lnTo>
                    <a:lnTo>
                      <a:pt x="400" y="128"/>
                    </a:lnTo>
                    <a:lnTo>
                      <a:pt x="409" y="125"/>
                    </a:lnTo>
                    <a:lnTo>
                      <a:pt x="413" y="120"/>
                    </a:lnTo>
                    <a:lnTo>
                      <a:pt x="422" y="116"/>
                    </a:lnTo>
                    <a:lnTo>
                      <a:pt x="428" y="112"/>
                    </a:lnTo>
                    <a:lnTo>
                      <a:pt x="435" y="107"/>
                    </a:lnTo>
                    <a:lnTo>
                      <a:pt x="444" y="104"/>
                    </a:lnTo>
                    <a:lnTo>
                      <a:pt x="450" y="98"/>
                    </a:lnTo>
                    <a:lnTo>
                      <a:pt x="457" y="94"/>
                    </a:lnTo>
                    <a:lnTo>
                      <a:pt x="466" y="91"/>
                    </a:lnTo>
                    <a:lnTo>
                      <a:pt x="473" y="85"/>
                    </a:lnTo>
                    <a:lnTo>
                      <a:pt x="482" y="82"/>
                    </a:lnTo>
                    <a:lnTo>
                      <a:pt x="489" y="75"/>
                    </a:lnTo>
                    <a:lnTo>
                      <a:pt x="498" y="72"/>
                    </a:lnTo>
                    <a:lnTo>
                      <a:pt x="506" y="68"/>
                    </a:lnTo>
                    <a:lnTo>
                      <a:pt x="516" y="63"/>
                    </a:lnTo>
                    <a:lnTo>
                      <a:pt x="523" y="59"/>
                    </a:lnTo>
                    <a:lnTo>
                      <a:pt x="532" y="56"/>
                    </a:lnTo>
                    <a:lnTo>
                      <a:pt x="541" y="50"/>
                    </a:lnTo>
                    <a:lnTo>
                      <a:pt x="548" y="47"/>
                    </a:lnTo>
                    <a:lnTo>
                      <a:pt x="558" y="43"/>
                    </a:lnTo>
                    <a:lnTo>
                      <a:pt x="565" y="38"/>
                    </a:lnTo>
                    <a:lnTo>
                      <a:pt x="574" y="34"/>
                    </a:lnTo>
                    <a:lnTo>
                      <a:pt x="582" y="30"/>
                    </a:lnTo>
                    <a:lnTo>
                      <a:pt x="590" y="27"/>
                    </a:lnTo>
                    <a:lnTo>
                      <a:pt x="599" y="24"/>
                    </a:lnTo>
                    <a:lnTo>
                      <a:pt x="606" y="19"/>
                    </a:lnTo>
                    <a:lnTo>
                      <a:pt x="614" y="16"/>
                    </a:lnTo>
                    <a:lnTo>
                      <a:pt x="622" y="14"/>
                    </a:lnTo>
                    <a:lnTo>
                      <a:pt x="630" y="11"/>
                    </a:lnTo>
                    <a:lnTo>
                      <a:pt x="639" y="8"/>
                    </a:lnTo>
                    <a:lnTo>
                      <a:pt x="646" y="6"/>
                    </a:lnTo>
                    <a:lnTo>
                      <a:pt x="652" y="3"/>
                    </a:lnTo>
                    <a:lnTo>
                      <a:pt x="662" y="3"/>
                    </a:lnTo>
                    <a:lnTo>
                      <a:pt x="665" y="0"/>
                    </a:lnTo>
                    <a:lnTo>
                      <a:pt x="671" y="2"/>
                    </a:lnTo>
                    <a:lnTo>
                      <a:pt x="675" y="2"/>
                    </a:lnTo>
                    <a:lnTo>
                      <a:pt x="682" y="5"/>
                    </a:lnTo>
                    <a:lnTo>
                      <a:pt x="688" y="8"/>
                    </a:lnTo>
                    <a:lnTo>
                      <a:pt x="694" y="9"/>
                    </a:lnTo>
                    <a:lnTo>
                      <a:pt x="698" y="14"/>
                    </a:lnTo>
                    <a:lnTo>
                      <a:pt x="704" y="19"/>
                    </a:lnTo>
                    <a:lnTo>
                      <a:pt x="712" y="28"/>
                    </a:lnTo>
                    <a:lnTo>
                      <a:pt x="717" y="38"/>
                    </a:lnTo>
                    <a:lnTo>
                      <a:pt x="717" y="46"/>
                    </a:lnTo>
                    <a:lnTo>
                      <a:pt x="714" y="55"/>
                    </a:lnTo>
                    <a:lnTo>
                      <a:pt x="707" y="59"/>
                    </a:lnTo>
                    <a:lnTo>
                      <a:pt x="698" y="63"/>
                    </a:lnTo>
                    <a:lnTo>
                      <a:pt x="690" y="69"/>
                    </a:lnTo>
                    <a:lnTo>
                      <a:pt x="682" y="75"/>
                    </a:lnTo>
                    <a:lnTo>
                      <a:pt x="675" y="78"/>
                    </a:lnTo>
                    <a:lnTo>
                      <a:pt x="671" y="82"/>
                    </a:lnTo>
                    <a:lnTo>
                      <a:pt x="665" y="85"/>
                    </a:lnTo>
                    <a:lnTo>
                      <a:pt x="659" y="88"/>
                    </a:lnTo>
                    <a:lnTo>
                      <a:pt x="652" y="91"/>
                    </a:lnTo>
                    <a:lnTo>
                      <a:pt x="647" y="94"/>
                    </a:lnTo>
                    <a:lnTo>
                      <a:pt x="641" y="98"/>
                    </a:lnTo>
                    <a:lnTo>
                      <a:pt x="636" y="104"/>
                    </a:lnTo>
                    <a:lnTo>
                      <a:pt x="628" y="106"/>
                    </a:lnTo>
                    <a:lnTo>
                      <a:pt x="621" y="110"/>
                    </a:lnTo>
                    <a:lnTo>
                      <a:pt x="614" y="114"/>
                    </a:lnTo>
                    <a:lnTo>
                      <a:pt x="608" y="117"/>
                    </a:lnTo>
                    <a:lnTo>
                      <a:pt x="601" y="120"/>
                    </a:lnTo>
                    <a:lnTo>
                      <a:pt x="593" y="125"/>
                    </a:lnTo>
                    <a:lnTo>
                      <a:pt x="587" y="129"/>
                    </a:lnTo>
                    <a:lnTo>
                      <a:pt x="580" y="134"/>
                    </a:lnTo>
                    <a:lnTo>
                      <a:pt x="571" y="136"/>
                    </a:lnTo>
                    <a:lnTo>
                      <a:pt x="564" y="141"/>
                    </a:lnTo>
                    <a:lnTo>
                      <a:pt x="558" y="144"/>
                    </a:lnTo>
                    <a:lnTo>
                      <a:pt x="549" y="150"/>
                    </a:lnTo>
                    <a:lnTo>
                      <a:pt x="542" y="154"/>
                    </a:lnTo>
                    <a:lnTo>
                      <a:pt x="535" y="157"/>
                    </a:lnTo>
                    <a:lnTo>
                      <a:pt x="527" y="161"/>
                    </a:lnTo>
                    <a:lnTo>
                      <a:pt x="520" y="167"/>
                    </a:lnTo>
                    <a:lnTo>
                      <a:pt x="511" y="169"/>
                    </a:lnTo>
                    <a:lnTo>
                      <a:pt x="506" y="173"/>
                    </a:lnTo>
                    <a:lnTo>
                      <a:pt x="497" y="176"/>
                    </a:lnTo>
                    <a:lnTo>
                      <a:pt x="489" y="182"/>
                    </a:lnTo>
                    <a:lnTo>
                      <a:pt x="482" y="185"/>
                    </a:lnTo>
                    <a:lnTo>
                      <a:pt x="475" y="189"/>
                    </a:lnTo>
                    <a:lnTo>
                      <a:pt x="466" y="192"/>
                    </a:lnTo>
                    <a:lnTo>
                      <a:pt x="460" y="198"/>
                    </a:lnTo>
                    <a:lnTo>
                      <a:pt x="451" y="199"/>
                    </a:lnTo>
                    <a:lnTo>
                      <a:pt x="444" y="205"/>
                    </a:lnTo>
                    <a:lnTo>
                      <a:pt x="437" y="208"/>
                    </a:lnTo>
                    <a:lnTo>
                      <a:pt x="431" y="213"/>
                    </a:lnTo>
                    <a:lnTo>
                      <a:pt x="424" y="215"/>
                    </a:lnTo>
                    <a:lnTo>
                      <a:pt x="418" y="218"/>
                    </a:lnTo>
                    <a:lnTo>
                      <a:pt x="411" y="223"/>
                    </a:lnTo>
                    <a:lnTo>
                      <a:pt x="405" y="229"/>
                    </a:lnTo>
                    <a:lnTo>
                      <a:pt x="397" y="230"/>
                    </a:lnTo>
                    <a:lnTo>
                      <a:pt x="392" y="234"/>
                    </a:lnTo>
                    <a:lnTo>
                      <a:pt x="384" y="237"/>
                    </a:lnTo>
                    <a:lnTo>
                      <a:pt x="380" y="240"/>
                    </a:lnTo>
                    <a:lnTo>
                      <a:pt x="373" y="243"/>
                    </a:lnTo>
                    <a:lnTo>
                      <a:pt x="368" y="246"/>
                    </a:lnTo>
                    <a:lnTo>
                      <a:pt x="362" y="249"/>
                    </a:lnTo>
                    <a:lnTo>
                      <a:pt x="358" y="252"/>
                    </a:lnTo>
                    <a:lnTo>
                      <a:pt x="352" y="255"/>
                    </a:lnTo>
                    <a:lnTo>
                      <a:pt x="346" y="258"/>
                    </a:lnTo>
                    <a:lnTo>
                      <a:pt x="342" y="261"/>
                    </a:lnTo>
                    <a:lnTo>
                      <a:pt x="339" y="262"/>
                    </a:lnTo>
                    <a:lnTo>
                      <a:pt x="330" y="268"/>
                    </a:lnTo>
                    <a:lnTo>
                      <a:pt x="324" y="273"/>
                    </a:lnTo>
                    <a:lnTo>
                      <a:pt x="319" y="275"/>
                    </a:lnTo>
                    <a:lnTo>
                      <a:pt x="311" y="278"/>
                    </a:lnTo>
                    <a:lnTo>
                      <a:pt x="304" y="283"/>
                    </a:lnTo>
                    <a:lnTo>
                      <a:pt x="297" y="287"/>
                    </a:lnTo>
                    <a:lnTo>
                      <a:pt x="288" y="290"/>
                    </a:lnTo>
                    <a:lnTo>
                      <a:pt x="279" y="294"/>
                    </a:lnTo>
                    <a:lnTo>
                      <a:pt x="270" y="300"/>
                    </a:lnTo>
                    <a:lnTo>
                      <a:pt x="262" y="306"/>
                    </a:lnTo>
                    <a:lnTo>
                      <a:pt x="256" y="308"/>
                    </a:lnTo>
                    <a:lnTo>
                      <a:pt x="251" y="311"/>
                    </a:lnTo>
                    <a:lnTo>
                      <a:pt x="245" y="313"/>
                    </a:lnTo>
                    <a:lnTo>
                      <a:pt x="241" y="315"/>
                    </a:lnTo>
                    <a:lnTo>
                      <a:pt x="235" y="318"/>
                    </a:lnTo>
                    <a:lnTo>
                      <a:pt x="229" y="321"/>
                    </a:lnTo>
                    <a:lnTo>
                      <a:pt x="225" y="324"/>
                    </a:lnTo>
                    <a:lnTo>
                      <a:pt x="219" y="327"/>
                    </a:lnTo>
                    <a:lnTo>
                      <a:pt x="215" y="328"/>
                    </a:lnTo>
                    <a:lnTo>
                      <a:pt x="209" y="331"/>
                    </a:lnTo>
                    <a:lnTo>
                      <a:pt x="203" y="334"/>
                    </a:lnTo>
                    <a:lnTo>
                      <a:pt x="197" y="337"/>
                    </a:lnTo>
                    <a:lnTo>
                      <a:pt x="193" y="340"/>
                    </a:lnTo>
                    <a:lnTo>
                      <a:pt x="186" y="343"/>
                    </a:lnTo>
                    <a:lnTo>
                      <a:pt x="181" y="346"/>
                    </a:lnTo>
                    <a:lnTo>
                      <a:pt x="175" y="347"/>
                    </a:lnTo>
                    <a:lnTo>
                      <a:pt x="171" y="350"/>
                    </a:lnTo>
                    <a:lnTo>
                      <a:pt x="165" y="353"/>
                    </a:lnTo>
                    <a:lnTo>
                      <a:pt x="159" y="356"/>
                    </a:lnTo>
                    <a:lnTo>
                      <a:pt x="153" y="357"/>
                    </a:lnTo>
                    <a:lnTo>
                      <a:pt x="149" y="359"/>
                    </a:lnTo>
                    <a:lnTo>
                      <a:pt x="143" y="363"/>
                    </a:lnTo>
                    <a:lnTo>
                      <a:pt x="137" y="366"/>
                    </a:lnTo>
                    <a:lnTo>
                      <a:pt x="133" y="368"/>
                    </a:lnTo>
                    <a:lnTo>
                      <a:pt x="127" y="369"/>
                    </a:lnTo>
                    <a:lnTo>
                      <a:pt x="121" y="372"/>
                    </a:lnTo>
                    <a:lnTo>
                      <a:pt x="115" y="375"/>
                    </a:lnTo>
                    <a:lnTo>
                      <a:pt x="111" y="376"/>
                    </a:lnTo>
                    <a:lnTo>
                      <a:pt x="101" y="382"/>
                    </a:lnTo>
                    <a:lnTo>
                      <a:pt x="91" y="388"/>
                    </a:lnTo>
                    <a:lnTo>
                      <a:pt x="82" y="391"/>
                    </a:lnTo>
                    <a:lnTo>
                      <a:pt x="72" y="395"/>
                    </a:lnTo>
                    <a:lnTo>
                      <a:pt x="64" y="398"/>
                    </a:lnTo>
                    <a:lnTo>
                      <a:pt x="57" y="403"/>
                    </a:lnTo>
                    <a:lnTo>
                      <a:pt x="48" y="406"/>
                    </a:lnTo>
                    <a:lnTo>
                      <a:pt x="42" y="409"/>
                    </a:lnTo>
                    <a:lnTo>
                      <a:pt x="37" y="412"/>
                    </a:lnTo>
                    <a:lnTo>
                      <a:pt x="32" y="414"/>
                    </a:lnTo>
                    <a:lnTo>
                      <a:pt x="22" y="416"/>
                    </a:lnTo>
                    <a:lnTo>
                      <a:pt x="15" y="416"/>
                    </a:lnTo>
                    <a:lnTo>
                      <a:pt x="7" y="413"/>
                    </a:lnTo>
                    <a:lnTo>
                      <a:pt x="3" y="409"/>
                    </a:lnTo>
                    <a:lnTo>
                      <a:pt x="0" y="401"/>
                    </a:lnTo>
                    <a:lnTo>
                      <a:pt x="1" y="395"/>
                    </a:lnTo>
                    <a:lnTo>
                      <a:pt x="4" y="388"/>
                    </a:lnTo>
                    <a:lnTo>
                      <a:pt x="10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</p:grpSp>
      <p:grpSp>
        <p:nvGrpSpPr>
          <p:cNvPr id="4" name="Group 477"/>
          <p:cNvGrpSpPr>
            <a:grpSpLocks/>
          </p:cNvGrpSpPr>
          <p:nvPr/>
        </p:nvGrpSpPr>
        <p:grpSpPr bwMode="auto">
          <a:xfrm>
            <a:off x="990603" y="3192463"/>
            <a:ext cx="7239002" cy="914400"/>
            <a:chOff x="624" y="1920"/>
            <a:chExt cx="4560" cy="576"/>
          </a:xfrm>
        </p:grpSpPr>
        <p:sp>
          <p:nvSpPr>
            <p:cNvPr id="20509" name="Rectangle 414"/>
            <p:cNvSpPr>
              <a:spLocks noChangeArrowheads="1"/>
            </p:cNvSpPr>
            <p:nvPr/>
          </p:nvSpPr>
          <p:spPr bwMode="auto">
            <a:xfrm>
              <a:off x="624" y="2016"/>
              <a:ext cx="4560" cy="480"/>
            </a:xfrm>
            <a:prstGeom prst="rect">
              <a:avLst/>
            </a:prstGeom>
            <a:solidFill>
              <a:srgbClr val="00CCFF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10" name="Text Box 411"/>
            <p:cNvSpPr txBox="1">
              <a:spLocks noChangeArrowheads="1"/>
            </p:cNvSpPr>
            <p:nvPr/>
          </p:nvSpPr>
          <p:spPr bwMode="auto">
            <a:xfrm>
              <a:off x="655" y="2055"/>
              <a:ext cx="116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Caractéristiques de l’estuaire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0511" name="AutoShape 416" descr="dglxasset[2]"/>
            <p:cNvSpPr>
              <a:spLocks noChangeAspect="1" noChangeArrowheads="1"/>
            </p:cNvSpPr>
            <p:nvPr/>
          </p:nvSpPr>
          <p:spPr bwMode="auto">
            <a:xfrm rot="-1388510">
              <a:off x="2784" y="1920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grpSp>
        <p:nvGrpSpPr>
          <p:cNvPr id="5" name="Group 476"/>
          <p:cNvGrpSpPr>
            <a:grpSpLocks/>
          </p:cNvGrpSpPr>
          <p:nvPr/>
        </p:nvGrpSpPr>
        <p:grpSpPr bwMode="auto">
          <a:xfrm>
            <a:off x="228600" y="1973263"/>
            <a:ext cx="8610600" cy="914400"/>
            <a:chOff x="144" y="1152"/>
            <a:chExt cx="5424" cy="576"/>
          </a:xfrm>
        </p:grpSpPr>
        <p:sp>
          <p:nvSpPr>
            <p:cNvPr id="20506" name="Rectangle 413"/>
            <p:cNvSpPr>
              <a:spLocks noChangeArrowheads="1"/>
            </p:cNvSpPr>
            <p:nvPr/>
          </p:nvSpPr>
          <p:spPr bwMode="auto">
            <a:xfrm>
              <a:off x="144" y="1248"/>
              <a:ext cx="5424" cy="480"/>
            </a:xfrm>
            <a:prstGeom prst="rect">
              <a:avLst/>
            </a:prstGeom>
            <a:solidFill>
              <a:srgbClr val="0066FF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07" name="Text Box 409"/>
            <p:cNvSpPr txBox="1">
              <a:spLocks noChangeArrowheads="1"/>
            </p:cNvSpPr>
            <p:nvPr/>
          </p:nvSpPr>
          <p:spPr bwMode="auto">
            <a:xfrm>
              <a:off x="263" y="1296"/>
              <a:ext cx="69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Processus</a:t>
              </a:r>
            </a:p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régionaux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20508" name="Picture 15" descr="dglxasset[2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388510">
              <a:off x="2784" y="1152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485" name="Rectangle 408"/>
          <p:cNvSpPr>
            <a:spLocks noGrp="1" noChangeArrowheads="1"/>
          </p:cNvSpPr>
          <p:nvPr>
            <p:ph type="title"/>
          </p:nvPr>
        </p:nvSpPr>
        <p:spPr>
          <a:xfrm>
            <a:off x="457199" y="116632"/>
            <a:ext cx="8262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 smtClean="0"/>
              <a:t>Théorie des filtres environnementaux 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Tonn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 et al., 1990; 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Keddy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, 1992; 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Barbault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, 1993)</a:t>
            </a:r>
          </a:p>
        </p:txBody>
      </p:sp>
      <p:sp>
        <p:nvSpPr>
          <p:cNvPr id="74143" name="Text Box 415"/>
          <p:cNvSpPr txBox="1">
            <a:spLocks noChangeArrowheads="1"/>
          </p:cNvSpPr>
          <p:nvPr/>
        </p:nvSpPr>
        <p:spPr bwMode="auto">
          <a:xfrm>
            <a:off x="6172200" y="3317875"/>
            <a:ext cx="14758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Débit fluvial</a:t>
            </a:r>
          </a:p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Zones intertidales</a:t>
            </a:r>
          </a:p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Largeur embouchure</a:t>
            </a:r>
          </a:p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Gradient de salinité</a:t>
            </a:r>
            <a:endParaRPr lang="fr-FR" sz="1200" b="1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74148" name="Text Box 420"/>
          <p:cNvSpPr txBox="1">
            <a:spLocks noChangeArrowheads="1"/>
          </p:cNvSpPr>
          <p:nvPr/>
        </p:nvSpPr>
        <p:spPr bwMode="auto">
          <a:xfrm>
            <a:off x="6416675" y="963613"/>
            <a:ext cx="26198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 Light" panose="020F0302020204030204" pitchFamily="34" charset="0"/>
              </a:rPr>
              <a:t>Pool </a:t>
            </a:r>
            <a:r>
              <a:rPr lang="fr-FR" sz="2000" b="1" dirty="0" smtClean="0">
                <a:latin typeface="Calibri Light" panose="020F0302020204030204" pitchFamily="34" charset="0"/>
              </a:rPr>
              <a:t>régional d’espèces</a:t>
            </a:r>
            <a:endParaRPr lang="fr-FR" sz="2000" b="1" dirty="0">
              <a:latin typeface="Calibri Light" panose="020F0302020204030204" pitchFamily="34" charset="0"/>
            </a:endParaRPr>
          </a:p>
          <a:p>
            <a:pPr algn="ctr"/>
            <a:r>
              <a:rPr lang="fr-FR" sz="1600" dirty="0">
                <a:latin typeface="Calibri Light" panose="020F0302020204030204" pitchFamily="34" charset="0"/>
              </a:rPr>
              <a:t>Diversité </a:t>
            </a:r>
            <a:r>
              <a:rPr lang="el-GR" sz="1600" dirty="0" smtClean="0">
                <a:latin typeface="Calibri Light" panose="020F0302020204030204" pitchFamily="34" charset="0"/>
              </a:rPr>
              <a:t>γ</a:t>
            </a:r>
            <a:endParaRPr lang="fr-FR" sz="1600" dirty="0">
              <a:latin typeface="Calibri Light" panose="020F0302020204030204" pitchFamily="34" charset="0"/>
            </a:endParaRPr>
          </a:p>
        </p:txBody>
      </p:sp>
      <p:sp>
        <p:nvSpPr>
          <p:cNvPr id="20488" name="Text Box 421"/>
          <p:cNvSpPr txBox="1">
            <a:spLocks noChangeArrowheads="1"/>
          </p:cNvSpPr>
          <p:nvPr/>
        </p:nvSpPr>
        <p:spPr bwMode="auto">
          <a:xfrm>
            <a:off x="684213" y="6021388"/>
            <a:ext cx="22860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</a:rPr>
              <a:t>Pool local d’espèces</a:t>
            </a:r>
          </a:p>
          <a:p>
            <a:pPr algn="ctr"/>
            <a:r>
              <a:rPr lang="fr-FR" sz="1600" dirty="0" smtClean="0">
                <a:latin typeface="Calibri Light" panose="020F0302020204030204" pitchFamily="34" charset="0"/>
              </a:rPr>
              <a:t>Diversité </a:t>
            </a:r>
            <a:r>
              <a:rPr lang="el-GR" sz="1600" dirty="0" smtClean="0">
                <a:latin typeface="Calibri Light" panose="020F0302020204030204" pitchFamily="34" charset="0"/>
              </a:rPr>
              <a:t>β</a:t>
            </a:r>
            <a:endParaRPr lang="fr-FR" sz="1600" dirty="0" smtClean="0">
              <a:latin typeface="Calibri Light" panose="020F0302020204030204" pitchFamily="34" charset="0"/>
            </a:endParaRPr>
          </a:p>
          <a:p>
            <a:pPr algn="ctr"/>
            <a:r>
              <a:rPr lang="fr-FR" sz="1100" dirty="0" smtClean="0">
                <a:latin typeface="Calibri Light" panose="020F0302020204030204" pitchFamily="34" charset="0"/>
              </a:rPr>
              <a:t>= ce qu’on observe en un lieu donné</a:t>
            </a:r>
            <a:endParaRPr lang="fr-FR" sz="1100" dirty="0">
              <a:latin typeface="Calibri Light" panose="020F0302020204030204" pitchFamily="34" charset="0"/>
            </a:endParaRPr>
          </a:p>
        </p:txBody>
      </p:sp>
      <p:sp>
        <p:nvSpPr>
          <p:cNvPr id="74140" name="Text Box 412"/>
          <p:cNvSpPr txBox="1">
            <a:spLocks noChangeArrowheads="1"/>
          </p:cNvSpPr>
          <p:nvPr/>
        </p:nvSpPr>
        <p:spPr bwMode="auto">
          <a:xfrm>
            <a:off x="6012160" y="2230438"/>
            <a:ext cx="27079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Climat</a:t>
            </a:r>
          </a:p>
          <a:p>
            <a:r>
              <a:rPr lang="fr-FR" sz="16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Largeur du plateau continental</a:t>
            </a:r>
            <a:endParaRPr lang="fr-FR" sz="1600" b="1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46" name="Picture 18" descr="inkscape_pasted_image_20100120_1452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1265238"/>
            <a:ext cx="9286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8" name="Picture 20" descr="inkscape_pasted_image_20100120_1449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960438"/>
            <a:ext cx="9874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9" name="Picture 21" descr="inkscape_pasted_image_20100120_1450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8131">
            <a:off x="5343525" y="1276350"/>
            <a:ext cx="9810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50" name="Picture 22" descr="inkscape_pasted_image_20100120_1451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703388"/>
            <a:ext cx="8715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147" name="Text Box 419"/>
          <p:cNvSpPr txBox="1">
            <a:spLocks noChangeArrowheads="1"/>
          </p:cNvSpPr>
          <p:nvPr/>
        </p:nvSpPr>
        <p:spPr bwMode="auto">
          <a:xfrm>
            <a:off x="5364088" y="4542219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Qualité de l’eau</a:t>
            </a:r>
            <a:endParaRPr lang="fr-FR" sz="1200" i="1" dirty="0">
              <a:solidFill>
                <a:srgbClr val="0066FF"/>
              </a:solidFill>
              <a:latin typeface="Calibri Light" panose="020F0302020204030204" pitchFamily="34" charset="0"/>
            </a:endParaRPr>
          </a:p>
          <a:p>
            <a:r>
              <a:rPr lang="fr-FR" altLang="ja-JP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Interactions biotiques</a:t>
            </a:r>
          </a:p>
          <a:p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Disponibilité des habitats</a:t>
            </a:r>
          </a:p>
          <a:p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Pressions anthropiques</a:t>
            </a:r>
            <a:endParaRPr lang="fr-FR" sz="1200" i="1" dirty="0">
              <a:solidFill>
                <a:srgbClr val="0066FF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177" name="Picture 449" descr="saumon_blan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906463"/>
            <a:ext cx="10033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78" name="Picture 450" descr="breme_blan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74800"/>
            <a:ext cx="685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79" name="Picture 451" descr="chinchard_blan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63600"/>
            <a:ext cx="8921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0" name="Picture 452" descr="Flet_blan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317625"/>
            <a:ext cx="7239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1" name="Picture 453" descr="raie_blan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3813"/>
            <a:ext cx="9144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4" name="Picture 456" descr="inkscape_pasted_image_20100120_1452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6469063"/>
            <a:ext cx="9286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5" name="Picture 457" descr="Flet_blan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6316663"/>
            <a:ext cx="7239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6" name="Picture 458" descr="inkscape_pasted_image_20100120_1450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09">
            <a:off x="4962525" y="6000750"/>
            <a:ext cx="9810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7" name="Picture 459" descr="inkscape_pasted_image_20100120_1451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92863"/>
            <a:ext cx="8715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8" name="Picture 460" descr="inkscape_pasted_image_20100120_1449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6011863"/>
            <a:ext cx="9874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206" name="Picture 478" descr="dglxasset[2]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744"/>
          <a:stretch/>
        </p:blipFill>
        <p:spPr bwMode="auto">
          <a:xfrm rot="-1388510">
            <a:off x="4484005" y="3134858"/>
            <a:ext cx="97894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7330304" y="5982379"/>
            <a:ext cx="120213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Arial" panose="020B0604020202020204" pitchFamily="34" charset="0"/>
              </a:rPr>
              <a:t>Animation : Delphine Nicolas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86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4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4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4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4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4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8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300000">
                                      <p:cBhvr>
                                        <p:cTn id="80" dur="5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2" dur="5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4" dur="5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6" dur="5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800000">
                                      <p:cBhvr>
                                        <p:cTn id="88" dur="5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0" dur="5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2" dur="5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 -0.00023 C -0.00938 -0.04329 0.01041 -0.08565 0.02604 -0.03935 C 0.04132 0.00741 0.05711 0.18102 0.06441 0.27986 C 0.07187 0.37824 0.07135 0.4831 0.06909 0.55069 C 0.06666 0.61829 0.05816 0.65231 0.04982 0.68657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301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02 -0.00139 C -0.06285 -0.03241 -0.08733 -0.06273 -0.09635 0.0294 C -0.10521 0.12199 -0.10243 0.44444 -0.09288 0.5537 C -0.08316 0.66273 -0.06076 0.67338 -0.03802 0.68403 " pathEditMode="relative" rAng="0" ptsTypes="aaaA">
                                      <p:cBhvr>
                                        <p:cTn id="96" dur="30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312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C 0.00052 0.13657 0.00121 0.27315 0.00139 0.3544 C 0.00156 0.43565 0.00139 0.44213 0.00139 0.48773 C 0.00139 0.53333 0.00607 0.5868 0.00139 0.6287 C -0.0033 0.6706 -0.01528 0.70486 -0.02709 0.73912 " pathEditMode="relative" ptsTypes="aaaaA">
                                      <p:cBhvr>
                                        <p:cTn id="98" dur="20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1.11111E-6 C 0.0434 0.00486 0.08298 0.00995 0.09861 0.04583 C 0.11441 0.08171 0.09774 0.15347 0.09861 0.21597 C 0.09965 0.27824 0.1033 0.34653 0.10486 0.42083 C 0.10608 0.49537 0.10746 0.6037 0.10781 0.66227 C 0.10798 0.7206 0.12708 0.75602 0.10608 0.77245 C 0.08559 0.78889 0.00451 0.76273 -0.0158 0.76088 " pathEditMode="relative" rAng="0" ptsTypes="aaaaaaA">
                                      <p:cBhvr>
                                        <p:cTn id="100" dur="2000" fill="hold"/>
                                        <p:tgtEl>
                                          <p:spTgt spid="73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394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1.48148E-6 C -0.00903 0.01019 -0.01806 0.0206 -0.01997 0.06852 C -0.02188 0.11644 -0.0132 0.2331 -0.01146 0.28773 C -0.00973 0.34236 -0.01042 0.34329 -0.0099 0.3963 C -0.00938 0.44931 -0.02119 0.55023 -0.00851 0.60556 C 0.00416 0.66111 0.03489 0.69537 0.06579 0.7294 " pathEditMode="relative" ptsTypes="aaaaaA">
                                      <p:cBhvr>
                                        <p:cTn id="102" dur="20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1.26735E-6 C 0.05851 -0.00532 0.11702 -0.01041 0.14046 0.0377 C 0.1639 0.0858 0.13994 0.21207 0.14046 0.28839 C 0.14098 0.36471 0.12535 0.4697 0.14341 0.49514 C 0.16146 0.52058 0.20539 0.48104 0.24931 0.44149 " pathEditMode="relative" ptsTypes="aaaaA">
                                      <p:cBhvr>
                                        <p:cTn id="104" dur="20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98427E-6 C 0.05538 -0.003 0.11076 -0.00601 0.13576 0.02476 C 0.16059 0.05553 0.14774 0.14508 0.14948 0.18464 C 0.15104 0.22421 0.12187 0.26493 0.14566 0.26308 C 0.16944 0.26123 0.23038 0.21703 0.29149 0.1733 " pathEditMode="relative" rAng="0" ptsTypes="aaaaA">
                                      <p:cBhvr>
                                        <p:cTn id="106" dur="20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1293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2239E-6 C -0.03559 -0.01665 -0.07101 -0.0333 -0.08368 0.00208 C -0.09636 0.03747 -0.08715 0.19727 -0.07622 0.21277 C -0.06528 0.22826 -0.04167 0.16189 -0.01788 0.0955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408E-6 C -0.04323 -0.01966 -0.08628 -0.03908 -0.10451 -0.01179 C -0.12274 0.0155 -0.11649 0.14477 -0.10885 0.16305 C -0.10121 0.18132 -0.07969 0.13922 -0.05816 0.09737 " pathEditMode="relative" ptsTypes="aaaA">
                                      <p:cBhvr>
                                        <p:cTn id="110" dur="20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12" dur="1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3600000">
                                      <p:cBhvr>
                                        <p:cTn id="114" dur="10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5400000">
                                      <p:cBhvr>
                                        <p:cTn id="116" dur="10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18" dur="10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0" dur="10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7800000">
                                      <p:cBhvr>
                                        <p:cTn id="122" dur="10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4" dur="10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6" dur="5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143" grpId="0"/>
      <p:bldP spid="74148" grpId="0"/>
      <p:bldP spid="74140" grpId="0"/>
      <p:bldP spid="741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Digression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…autour de l’écologie fonctionnelle</a:t>
            </a:r>
            <a:endParaRPr lang="fr-FR" dirty="0">
              <a:ea typeface="+mn-e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1556792"/>
            <a:ext cx="3312368" cy="4461252"/>
          </a:xfrm>
          <a:prstGeom prst="rect">
            <a:avLst/>
          </a:prstGeom>
        </p:spPr>
      </p:pic>
      <p:pic>
        <p:nvPicPr>
          <p:cNvPr id="6146" name="Picture 2" descr="Marmott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18" b="34564"/>
          <a:stretch/>
        </p:blipFill>
        <p:spPr bwMode="auto">
          <a:xfrm>
            <a:off x="5508104" y="1233712"/>
            <a:ext cx="1968153" cy="20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xte de police du logo vidéo, LIRE LA VIDÉO, texte, logo png | PNGEg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522889" y="3780543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768243" y="4003596"/>
            <a:ext cx="198022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Jusqu’à 20’05</a:t>
            </a:r>
          </a:p>
          <a:p>
            <a:pPr algn="ctr" fontAlgn="auto">
              <a:spcAft>
                <a:spcPts val="0"/>
              </a:spcAft>
            </a:pPr>
            <a:r>
              <a:rPr lang="fr-FR" sz="2000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(5min</a:t>
            </a:r>
            <a:r>
              <a:rPr lang="fr-FR" sz="2000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)</a:t>
            </a:r>
            <a:endParaRPr lang="fr-FR" sz="2000" dirty="0">
              <a:solidFill>
                <a:schemeClr val="bg2"/>
              </a:solidFill>
              <a:latin typeface="Arial Rounded MT Bold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 descr="Texte de police du logo vidéo, LIRE LA VIDÉO, texte, logo png | PNGEgg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572000" y="4959048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817354" y="5034503"/>
            <a:ext cx="198022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Jusqu’à 29’18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bg2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(5min)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 pédagogique</a:t>
            </a:r>
            <a:endParaRPr lang="fr-FR" dirty="0"/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467544" y="1844824"/>
            <a:ext cx="8280920" cy="4680520"/>
          </a:xfrm>
        </p:spPr>
        <p:txBody>
          <a:bodyPr>
            <a:normAutofit/>
          </a:bodyPr>
          <a:lstStyle/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>
              <a:latin typeface="Arial Rounded MT Bold" panose="020F0704030504030204" pitchFamily="34" charset="0"/>
            </a:endParaRP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sz="1400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Sur </a:t>
            </a:r>
            <a:r>
              <a:rPr lang="en-US" dirty="0" err="1" smtClean="0">
                <a:latin typeface="Arial Rounded MT Bold" panose="020F0704030504030204" pitchFamily="34" charset="0"/>
              </a:rPr>
              <a:t>plusieurs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diapositives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vous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trouverez</a:t>
            </a:r>
            <a:r>
              <a:rPr lang="en-US" dirty="0" smtClean="0">
                <a:latin typeface="Arial Rounded MT Bold" panose="020F0704030504030204" pitchFamily="34" charset="0"/>
              </a:rPr>
              <a:t> des liens </a:t>
            </a:r>
            <a:r>
              <a:rPr lang="en-US" dirty="0" err="1" smtClean="0">
                <a:latin typeface="Arial Rounded MT Bold" panose="020F0704030504030204" pitchFamily="34" charset="0"/>
              </a:rPr>
              <a:t>vous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conduisant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vers</a:t>
            </a:r>
            <a:r>
              <a:rPr lang="en-US" dirty="0" smtClean="0">
                <a:latin typeface="Arial Rounded MT Bold" panose="020F0704030504030204" pitchFamily="34" charset="0"/>
              </a:rPr>
              <a:t> des </a:t>
            </a:r>
            <a:r>
              <a:rPr lang="en-US" dirty="0" err="1" smtClean="0">
                <a:latin typeface="Arial Rounded MT Bold" panose="020F0704030504030204" pitchFamily="34" charset="0"/>
              </a:rPr>
              <a:t>contenus</a:t>
            </a:r>
            <a:r>
              <a:rPr lang="en-US" dirty="0" smtClean="0">
                <a:latin typeface="Arial Rounded MT Bold" panose="020F0704030504030204" pitchFamily="34" charset="0"/>
              </a:rPr>
              <a:t> web :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Cliquez</a:t>
            </a:r>
            <a:r>
              <a:rPr lang="en-US" dirty="0" smtClean="0">
                <a:latin typeface="Arial Rounded MT Bold" panose="020F0704030504030204" pitchFamily="34" charset="0"/>
              </a:rPr>
              <a:t> sur </a:t>
            </a:r>
            <a:r>
              <a:rPr lang="en-US" dirty="0" err="1" smtClean="0">
                <a:latin typeface="Arial Rounded MT Bold" panose="020F0704030504030204" pitchFamily="34" charset="0"/>
              </a:rPr>
              <a:t>ce</a:t>
            </a:r>
            <a:r>
              <a:rPr lang="en-US" dirty="0" smtClean="0">
                <a:latin typeface="Arial Rounded MT Bold" panose="020F0704030504030204" pitchFamily="34" charset="0"/>
              </a:rPr>
              <a:t> logo		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latin typeface="Arial Rounded MT Bold" panose="020F0704030504030204" pitchFamily="34" charset="0"/>
              </a:rPr>
              <a:t>      pour </a:t>
            </a:r>
            <a:r>
              <a:rPr lang="en-US" dirty="0" err="1" smtClean="0">
                <a:latin typeface="Arial Rounded MT Bold" panose="020F0704030504030204" pitchFamily="34" charset="0"/>
              </a:rPr>
              <a:t>regarder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une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vidéo</a:t>
            </a:r>
            <a:r>
              <a:rPr lang="en-US" dirty="0" smtClean="0">
                <a:latin typeface="Arial Rounded MT Bold" panose="020F0704030504030204" pitchFamily="34" charset="0"/>
              </a:rPr>
              <a:t>. </a:t>
            </a:r>
          </a:p>
          <a:p>
            <a:endParaRPr lang="en-US" sz="1200" dirty="0">
              <a:latin typeface="Arial Rounded MT Bold" panose="020F0704030504030204" pitchFamily="34" charset="0"/>
            </a:endParaRPr>
          </a:p>
          <a:p>
            <a:pPr algn="ctr"/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N’oubliez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pas 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d’utiliser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la 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fonction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sous-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titres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lorsque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c’est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 </a:t>
            </a:r>
            <a:r>
              <a:rPr lang="en-US" i="1" dirty="0" err="1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nécessaire</a:t>
            </a:r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.</a:t>
            </a:r>
            <a:endParaRPr lang="en-US" i="1" dirty="0">
              <a:solidFill>
                <a:srgbClr val="FF6600"/>
              </a:solidFill>
              <a:latin typeface="Arial Rounded MT Bold" panose="020F0704030504030204" pitchFamily="34" charset="0"/>
            </a:endParaRPr>
          </a:p>
          <a:p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Cliquez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>
                <a:latin typeface="Arial Rounded MT Bold" panose="020F0704030504030204" pitchFamily="34" charset="0"/>
              </a:rPr>
              <a:t>sur </a:t>
            </a:r>
            <a:r>
              <a:rPr lang="en-US" dirty="0" err="1">
                <a:latin typeface="Arial Rounded MT Bold" panose="020F0704030504030204" pitchFamily="34" charset="0"/>
              </a:rPr>
              <a:t>ce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latin typeface="Arial Rounded MT Bold" panose="020F0704030504030204" pitchFamily="34" charset="0"/>
              </a:rPr>
              <a:t>logo                                  pour lire un article.</a:t>
            </a:r>
            <a:endParaRPr lang="fr-FR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4" descr="Texte de police du logo vidéo, LIRE LA VIDÉO, texte, logo png | PNGEg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2858040" y="4195777"/>
            <a:ext cx="1511876" cy="57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001335" y="5445224"/>
            <a:ext cx="1277348" cy="681585"/>
            <a:chOff x="7436837" y="5916085"/>
            <a:chExt cx="1277348" cy="681585"/>
          </a:xfrm>
        </p:grpSpPr>
        <p:pic>
          <p:nvPicPr>
            <p:cNvPr id="8" name="Image 7" descr="File:Vector Book blue.svg - Wikipedia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37" y="5916085"/>
              <a:ext cx="1277348" cy="68158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 rot="20213225">
              <a:off x="8058594" y="5987627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10" name="Image 9" descr="Mouse Cursor 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715" y="6197081"/>
              <a:ext cx="380433" cy="380433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7636052" y="1753916"/>
            <a:ext cx="896393" cy="882996"/>
            <a:chOff x="3977027" y="4790692"/>
            <a:chExt cx="519028" cy="570752"/>
          </a:xfrm>
        </p:grpSpPr>
        <p:sp>
          <p:nvSpPr>
            <p:cNvPr id="12" name="ZoneTexte 11"/>
            <p:cNvSpPr txBox="1"/>
            <p:nvPr/>
          </p:nvSpPr>
          <p:spPr>
            <a:xfrm rot="20213225">
              <a:off x="3977027" y="4790692"/>
              <a:ext cx="294415" cy="23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13" name="Image 12" descr="Mouse Cursor 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622" y="4981011"/>
              <a:ext cx="380433" cy="38043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864995" y="1540787"/>
            <a:ext cx="6628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Mettez simplement ce diaporama en plein écran et suivez la présentation à l'aide de votre souris </a:t>
            </a:r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d'ordinateur</a:t>
            </a:r>
          </a:p>
          <a:p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(ou </a:t>
            </a:r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0"/>
              </a:rPr>
              <a:t>les flèches de votre clavier si vous souhaitez revenir en arrière</a:t>
            </a:r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)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… et laissez </a:t>
            </a:r>
            <a:r>
              <a:rPr lang="en-US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vous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guider par les animations !</a:t>
            </a:r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 depuis chez vous</a:t>
            </a:r>
            <a:endParaRPr lang="fr-FR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62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0" y="1474788"/>
            <a:ext cx="838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entury Gothic" pitchFamily="34" charset="0"/>
              </a:rPr>
              <a:t>En général : un </a:t>
            </a:r>
            <a:r>
              <a:rPr lang="fr-FR" sz="2000" dirty="0">
                <a:solidFill>
                  <a:srgbClr val="003399"/>
                </a:solidFill>
                <a:latin typeface="Century Gothic" pitchFamily="34" charset="0"/>
              </a:rPr>
              <a:t>corps</a:t>
            </a:r>
            <a:r>
              <a:rPr lang="fr-FR" sz="200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fr-FR" sz="2000" dirty="0">
                <a:solidFill>
                  <a:srgbClr val="003399"/>
                </a:solidFill>
                <a:latin typeface="Century Gothic" pitchFamily="34" charset="0"/>
              </a:rPr>
              <a:t>fusiforme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1042988" y="3621088"/>
            <a:ext cx="6575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>
                <a:solidFill>
                  <a:srgbClr val="FF9900"/>
                </a:solidFill>
                <a:latin typeface="Century Gothic" pitchFamily="34" charset="0"/>
              </a:rPr>
              <a:t>= </a:t>
            </a:r>
            <a:r>
              <a:rPr lang="fr-FR" i="1">
                <a:solidFill>
                  <a:srgbClr val="FF9900"/>
                </a:solidFill>
                <a:latin typeface="Century Gothic" pitchFamily="34" charset="0"/>
              </a:rPr>
              <a:t>une forme très adaptée à la vie aquatique</a:t>
            </a:r>
            <a:endParaRPr lang="fr-FR">
              <a:solidFill>
                <a:srgbClr val="FF9900"/>
              </a:solidFill>
              <a:latin typeface="Century Gothic" pitchFamily="34" charset="0"/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230188" y="4322763"/>
            <a:ext cx="810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A l’exception de qq espèces qui vivent sur ou près du fond</a:t>
            </a:r>
          </a:p>
        </p:txBody>
      </p:sp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2"/>
          <a:srcRect t="18480" b="12224"/>
          <a:stretch>
            <a:fillRect/>
          </a:stretch>
        </p:blipFill>
        <p:spPr bwMode="auto">
          <a:xfrm>
            <a:off x="277813" y="2070100"/>
            <a:ext cx="220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8"/>
          <p:cNvSpPr>
            <a:spLocks noChangeArrowheads="1"/>
          </p:cNvSpPr>
          <p:nvPr/>
        </p:nvSpPr>
        <p:spPr bwMode="auto">
          <a:xfrm>
            <a:off x="1019175" y="3146425"/>
            <a:ext cx="72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Thon</a:t>
            </a:r>
          </a:p>
        </p:txBody>
      </p:sp>
      <p:pic>
        <p:nvPicPr>
          <p:cNvPr id="2663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6563" y="2298700"/>
            <a:ext cx="2133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3276600" y="3146425"/>
            <a:ext cx="1511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Maquereau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6388100" y="3146425"/>
            <a:ext cx="1220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Espadon</a:t>
            </a: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525" y="4848225"/>
            <a:ext cx="20574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1214438" y="621030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Raie</a:t>
            </a:r>
          </a:p>
        </p:txBody>
      </p:sp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7675" y="5153025"/>
            <a:ext cx="24955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3932238" y="6283325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Sole</a:t>
            </a:r>
          </a:p>
        </p:txBody>
      </p:sp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1825" y="5076825"/>
            <a:ext cx="2400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6029325" y="6276975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Baudroie</a:t>
            </a:r>
          </a:p>
        </p:txBody>
      </p:sp>
      <p:pic>
        <p:nvPicPr>
          <p:cNvPr id="26640" name="Picture 20"/>
          <p:cNvPicPr>
            <a:picLocks noChangeAspect="1" noChangeArrowheads="1"/>
          </p:cNvPicPr>
          <p:nvPr/>
        </p:nvPicPr>
        <p:blipFill>
          <a:blip r:embed="rId7"/>
          <a:srcRect t="15369"/>
          <a:stretch>
            <a:fillRect/>
          </a:stretch>
        </p:blipFill>
        <p:spPr bwMode="auto">
          <a:xfrm>
            <a:off x="5264150" y="2146300"/>
            <a:ext cx="3043238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 la morphologie à l’écologie</a:t>
            </a:r>
            <a:br>
              <a:rPr lang="fr-FR" dirty="0" smtClean="0"/>
            </a:b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Principaux traits biologiques : morphologie - forme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27" grpId="0"/>
      <p:bldP spid="15366" grpId="0"/>
      <p:bldP spid="26630" grpId="0"/>
      <p:bldP spid="26632" grpId="0"/>
      <p:bldP spid="26633" grpId="0"/>
      <p:bldP spid="15373" grpId="0"/>
      <p:bldP spid="15375" grpId="0"/>
      <p:bldP spid="153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ChangeArrowheads="1"/>
          </p:cNvSpPr>
          <p:nvPr/>
        </p:nvSpPr>
        <p:spPr bwMode="auto">
          <a:xfrm>
            <a:off x="0" y="1570038"/>
            <a:ext cx="8748713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2075"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fr-FR" sz="1600">
                <a:solidFill>
                  <a:schemeClr val="accent2"/>
                </a:solidFill>
                <a:latin typeface="Calibri Light" panose="020F0302020204030204" pitchFamily="34" charset="0"/>
              </a:rPr>
              <a:t> Classification sur le mouvement du corps et/ou les nageoires</a:t>
            </a:r>
          </a:p>
          <a:p>
            <a:pPr marL="92075"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en-US" sz="1600">
                <a:solidFill>
                  <a:schemeClr val="accent2"/>
                </a:solidFill>
                <a:latin typeface="Calibri Light" panose="020F0302020204030204" pitchFamily="34" charset="0"/>
              </a:rPr>
              <a:t> De nombreux modes de propulsion</a:t>
            </a:r>
          </a:p>
          <a:p>
            <a:pPr marL="92075">
              <a:spcBef>
                <a:spcPct val="20000"/>
              </a:spcBef>
            </a:pPr>
            <a:endParaRPr lang="fr-FR" sz="16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2124075" y="5602288"/>
            <a:ext cx="1238250" cy="1066800"/>
            <a:chOff x="1632" y="3456"/>
            <a:chExt cx="1056" cy="925"/>
          </a:xfrm>
        </p:grpSpPr>
        <p:pic>
          <p:nvPicPr>
            <p:cNvPr id="27662" name="Picture 4" descr="atlantic%20stin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" y="3456"/>
              <a:ext cx="1056" cy="925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7663" name="Freeform 5"/>
            <p:cNvSpPr>
              <a:spLocks/>
            </p:cNvSpPr>
            <p:nvPr/>
          </p:nvSpPr>
          <p:spPr bwMode="auto">
            <a:xfrm>
              <a:off x="2241" y="3574"/>
              <a:ext cx="374" cy="485"/>
            </a:xfrm>
            <a:custGeom>
              <a:avLst/>
              <a:gdLst>
                <a:gd name="T0" fmla="*/ 1 w 619"/>
                <a:gd name="T1" fmla="*/ 0 h 1231"/>
                <a:gd name="T2" fmla="*/ 1 w 619"/>
                <a:gd name="T3" fmla="*/ 0 h 1231"/>
                <a:gd name="T4" fmla="*/ 1 w 619"/>
                <a:gd name="T5" fmla="*/ 0 h 1231"/>
                <a:gd name="T6" fmla="*/ 1 w 619"/>
                <a:gd name="T7" fmla="*/ 0 h 1231"/>
                <a:gd name="T8" fmla="*/ 1 w 619"/>
                <a:gd name="T9" fmla="*/ 0 h 1231"/>
                <a:gd name="T10" fmla="*/ 1 w 619"/>
                <a:gd name="T11" fmla="*/ 0 h 1231"/>
                <a:gd name="T12" fmla="*/ 1 w 619"/>
                <a:gd name="T13" fmla="*/ 0 h 1231"/>
                <a:gd name="T14" fmla="*/ 1 w 619"/>
                <a:gd name="T15" fmla="*/ 0 h 1231"/>
                <a:gd name="T16" fmla="*/ 1 w 619"/>
                <a:gd name="T17" fmla="*/ 0 h 1231"/>
                <a:gd name="T18" fmla="*/ 1 w 619"/>
                <a:gd name="T19" fmla="*/ 0 h 1231"/>
                <a:gd name="T20" fmla="*/ 1 w 619"/>
                <a:gd name="T21" fmla="*/ 0 h 12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19"/>
                <a:gd name="T34" fmla="*/ 0 h 1231"/>
                <a:gd name="T35" fmla="*/ 619 w 619"/>
                <a:gd name="T36" fmla="*/ 1231 h 12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19" h="1231">
                  <a:moveTo>
                    <a:pt x="173" y="0"/>
                  </a:moveTo>
                  <a:cubicBezTo>
                    <a:pt x="230" y="19"/>
                    <a:pt x="262" y="61"/>
                    <a:pt x="317" y="79"/>
                  </a:cubicBezTo>
                  <a:cubicBezTo>
                    <a:pt x="355" y="115"/>
                    <a:pt x="417" y="140"/>
                    <a:pt x="461" y="170"/>
                  </a:cubicBezTo>
                  <a:cubicBezTo>
                    <a:pt x="524" y="212"/>
                    <a:pt x="532" y="292"/>
                    <a:pt x="579" y="341"/>
                  </a:cubicBezTo>
                  <a:cubicBezTo>
                    <a:pt x="619" y="500"/>
                    <a:pt x="586" y="657"/>
                    <a:pt x="475" y="773"/>
                  </a:cubicBezTo>
                  <a:cubicBezTo>
                    <a:pt x="455" y="829"/>
                    <a:pt x="424" y="875"/>
                    <a:pt x="383" y="917"/>
                  </a:cubicBezTo>
                  <a:cubicBezTo>
                    <a:pt x="361" y="984"/>
                    <a:pt x="310" y="1048"/>
                    <a:pt x="252" y="1087"/>
                  </a:cubicBezTo>
                  <a:cubicBezTo>
                    <a:pt x="208" y="1153"/>
                    <a:pt x="158" y="1206"/>
                    <a:pt x="82" y="1231"/>
                  </a:cubicBezTo>
                  <a:cubicBezTo>
                    <a:pt x="64" y="1227"/>
                    <a:pt x="43" y="1229"/>
                    <a:pt x="29" y="1218"/>
                  </a:cubicBezTo>
                  <a:cubicBezTo>
                    <a:pt x="18" y="1209"/>
                    <a:pt x="19" y="1192"/>
                    <a:pt x="16" y="1178"/>
                  </a:cubicBezTo>
                  <a:cubicBezTo>
                    <a:pt x="0" y="1106"/>
                    <a:pt x="3" y="1111"/>
                    <a:pt x="3" y="1047"/>
                  </a:cubicBezTo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7664" name="Freeform 6"/>
            <p:cNvSpPr>
              <a:spLocks/>
            </p:cNvSpPr>
            <p:nvPr/>
          </p:nvSpPr>
          <p:spPr bwMode="auto">
            <a:xfrm>
              <a:off x="1681" y="3572"/>
              <a:ext cx="376" cy="485"/>
            </a:xfrm>
            <a:custGeom>
              <a:avLst/>
              <a:gdLst>
                <a:gd name="T0" fmla="*/ 0 w 1437"/>
                <a:gd name="T1" fmla="*/ 0 h 1641"/>
                <a:gd name="T2" fmla="*/ 0 w 1437"/>
                <a:gd name="T3" fmla="*/ 0 h 1641"/>
                <a:gd name="T4" fmla="*/ 0 w 1437"/>
                <a:gd name="T5" fmla="*/ 0 h 1641"/>
                <a:gd name="T6" fmla="*/ 0 w 1437"/>
                <a:gd name="T7" fmla="*/ 0 h 1641"/>
                <a:gd name="T8" fmla="*/ 0 w 1437"/>
                <a:gd name="T9" fmla="*/ 0 h 1641"/>
                <a:gd name="T10" fmla="*/ 0 w 1437"/>
                <a:gd name="T11" fmla="*/ 0 h 1641"/>
                <a:gd name="T12" fmla="*/ 0 w 1437"/>
                <a:gd name="T13" fmla="*/ 0 h 1641"/>
                <a:gd name="T14" fmla="*/ 0 w 1437"/>
                <a:gd name="T15" fmla="*/ 0 h 1641"/>
                <a:gd name="T16" fmla="*/ 0 w 1437"/>
                <a:gd name="T17" fmla="*/ 0 h 1641"/>
                <a:gd name="T18" fmla="*/ 0 w 1437"/>
                <a:gd name="T19" fmla="*/ 0 h 1641"/>
                <a:gd name="T20" fmla="*/ 0 w 1437"/>
                <a:gd name="T21" fmla="*/ 0 h 1641"/>
                <a:gd name="T22" fmla="*/ 0 w 1437"/>
                <a:gd name="T23" fmla="*/ 0 h 1641"/>
                <a:gd name="T24" fmla="*/ 0 w 1437"/>
                <a:gd name="T25" fmla="*/ 0 h 1641"/>
                <a:gd name="T26" fmla="*/ 0 w 1437"/>
                <a:gd name="T27" fmla="*/ 0 h 1641"/>
                <a:gd name="T28" fmla="*/ 0 w 1437"/>
                <a:gd name="T29" fmla="*/ 0 h 1641"/>
                <a:gd name="T30" fmla="*/ 0 w 1437"/>
                <a:gd name="T31" fmla="*/ 0 h 1641"/>
                <a:gd name="T32" fmla="*/ 0 w 1437"/>
                <a:gd name="T33" fmla="*/ 0 h 1641"/>
                <a:gd name="T34" fmla="*/ 0 w 1437"/>
                <a:gd name="T35" fmla="*/ 0 h 1641"/>
                <a:gd name="T36" fmla="*/ 0 w 1437"/>
                <a:gd name="T37" fmla="*/ 0 h 1641"/>
                <a:gd name="T38" fmla="*/ 0 w 1437"/>
                <a:gd name="T39" fmla="*/ 0 h 1641"/>
                <a:gd name="T40" fmla="*/ 0 w 1437"/>
                <a:gd name="T41" fmla="*/ 0 h 1641"/>
                <a:gd name="T42" fmla="*/ 0 w 1437"/>
                <a:gd name="T43" fmla="*/ 0 h 1641"/>
                <a:gd name="T44" fmla="*/ 0 w 1437"/>
                <a:gd name="T45" fmla="*/ 0 h 1641"/>
                <a:gd name="T46" fmla="*/ 0 w 1437"/>
                <a:gd name="T47" fmla="*/ 0 h 1641"/>
                <a:gd name="T48" fmla="*/ 0 w 1437"/>
                <a:gd name="T49" fmla="*/ 0 h 1641"/>
                <a:gd name="T50" fmla="*/ 0 w 1437"/>
                <a:gd name="T51" fmla="*/ 0 h 1641"/>
                <a:gd name="T52" fmla="*/ 0 w 1437"/>
                <a:gd name="T53" fmla="*/ 0 h 1641"/>
                <a:gd name="T54" fmla="*/ 0 w 1437"/>
                <a:gd name="T55" fmla="*/ 0 h 1641"/>
                <a:gd name="T56" fmla="*/ 0 w 1437"/>
                <a:gd name="T57" fmla="*/ 0 h 1641"/>
                <a:gd name="T58" fmla="*/ 0 w 1437"/>
                <a:gd name="T59" fmla="*/ 0 h 1641"/>
                <a:gd name="T60" fmla="*/ 0 w 1437"/>
                <a:gd name="T61" fmla="*/ 0 h 1641"/>
                <a:gd name="T62" fmla="*/ 0 w 1437"/>
                <a:gd name="T63" fmla="*/ 0 h 1641"/>
                <a:gd name="T64" fmla="*/ 0 w 1437"/>
                <a:gd name="T65" fmla="*/ 0 h 1641"/>
                <a:gd name="T66" fmla="*/ 0 w 1437"/>
                <a:gd name="T67" fmla="*/ 0 h 1641"/>
                <a:gd name="T68" fmla="*/ 0 w 1437"/>
                <a:gd name="T69" fmla="*/ 0 h 1641"/>
                <a:gd name="T70" fmla="*/ 0 w 1437"/>
                <a:gd name="T71" fmla="*/ 0 h 1641"/>
                <a:gd name="T72" fmla="*/ 0 w 1437"/>
                <a:gd name="T73" fmla="*/ 0 h 1641"/>
                <a:gd name="T74" fmla="*/ 0 w 1437"/>
                <a:gd name="T75" fmla="*/ 0 h 1641"/>
                <a:gd name="T76" fmla="*/ 0 w 1437"/>
                <a:gd name="T77" fmla="*/ 0 h 1641"/>
                <a:gd name="T78" fmla="*/ 0 w 1437"/>
                <a:gd name="T79" fmla="*/ 0 h 164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37"/>
                <a:gd name="T121" fmla="*/ 0 h 1641"/>
                <a:gd name="T122" fmla="*/ 1437 w 1437"/>
                <a:gd name="T123" fmla="*/ 1641 h 164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37" h="1641">
                  <a:moveTo>
                    <a:pt x="1014" y="0"/>
                  </a:moveTo>
                  <a:cubicBezTo>
                    <a:pt x="935" y="20"/>
                    <a:pt x="979" y="7"/>
                    <a:pt x="883" y="39"/>
                  </a:cubicBezTo>
                  <a:cubicBezTo>
                    <a:pt x="868" y="44"/>
                    <a:pt x="858" y="59"/>
                    <a:pt x="844" y="65"/>
                  </a:cubicBezTo>
                  <a:cubicBezTo>
                    <a:pt x="786" y="90"/>
                    <a:pt x="719" y="93"/>
                    <a:pt x="661" y="118"/>
                  </a:cubicBezTo>
                  <a:cubicBezTo>
                    <a:pt x="604" y="143"/>
                    <a:pt x="549" y="164"/>
                    <a:pt x="490" y="183"/>
                  </a:cubicBezTo>
                  <a:cubicBezTo>
                    <a:pt x="464" y="192"/>
                    <a:pt x="435" y="194"/>
                    <a:pt x="412" y="209"/>
                  </a:cubicBezTo>
                  <a:cubicBezTo>
                    <a:pt x="361" y="243"/>
                    <a:pt x="388" y="230"/>
                    <a:pt x="333" y="248"/>
                  </a:cubicBezTo>
                  <a:cubicBezTo>
                    <a:pt x="243" y="309"/>
                    <a:pt x="285" y="291"/>
                    <a:pt x="215" y="314"/>
                  </a:cubicBezTo>
                  <a:cubicBezTo>
                    <a:pt x="202" y="323"/>
                    <a:pt x="190" y="333"/>
                    <a:pt x="176" y="340"/>
                  </a:cubicBezTo>
                  <a:cubicBezTo>
                    <a:pt x="164" y="346"/>
                    <a:pt x="148" y="344"/>
                    <a:pt x="137" y="353"/>
                  </a:cubicBezTo>
                  <a:cubicBezTo>
                    <a:pt x="51" y="422"/>
                    <a:pt x="173" y="370"/>
                    <a:pt x="71" y="406"/>
                  </a:cubicBezTo>
                  <a:cubicBezTo>
                    <a:pt x="67" y="419"/>
                    <a:pt x="64" y="433"/>
                    <a:pt x="58" y="445"/>
                  </a:cubicBezTo>
                  <a:cubicBezTo>
                    <a:pt x="51" y="459"/>
                    <a:pt x="38" y="470"/>
                    <a:pt x="32" y="484"/>
                  </a:cubicBezTo>
                  <a:cubicBezTo>
                    <a:pt x="21" y="509"/>
                    <a:pt x="6" y="563"/>
                    <a:pt x="6" y="563"/>
                  </a:cubicBezTo>
                  <a:cubicBezTo>
                    <a:pt x="10" y="639"/>
                    <a:pt x="0" y="799"/>
                    <a:pt x="45" y="890"/>
                  </a:cubicBezTo>
                  <a:cubicBezTo>
                    <a:pt x="85" y="970"/>
                    <a:pt x="60" y="885"/>
                    <a:pt x="124" y="982"/>
                  </a:cubicBezTo>
                  <a:cubicBezTo>
                    <a:pt x="140" y="1006"/>
                    <a:pt x="145" y="1037"/>
                    <a:pt x="163" y="1060"/>
                  </a:cubicBezTo>
                  <a:cubicBezTo>
                    <a:pt x="173" y="1072"/>
                    <a:pt x="190" y="1076"/>
                    <a:pt x="202" y="1086"/>
                  </a:cubicBezTo>
                  <a:cubicBezTo>
                    <a:pt x="221" y="1102"/>
                    <a:pt x="237" y="1121"/>
                    <a:pt x="255" y="1139"/>
                  </a:cubicBezTo>
                  <a:cubicBezTo>
                    <a:pt x="266" y="1150"/>
                    <a:pt x="270" y="1167"/>
                    <a:pt x="281" y="1178"/>
                  </a:cubicBezTo>
                  <a:cubicBezTo>
                    <a:pt x="292" y="1189"/>
                    <a:pt x="308" y="1194"/>
                    <a:pt x="320" y="1204"/>
                  </a:cubicBezTo>
                  <a:cubicBezTo>
                    <a:pt x="383" y="1257"/>
                    <a:pt x="448" y="1303"/>
                    <a:pt x="517" y="1348"/>
                  </a:cubicBezTo>
                  <a:cubicBezTo>
                    <a:pt x="528" y="1355"/>
                    <a:pt x="544" y="1354"/>
                    <a:pt x="556" y="1361"/>
                  </a:cubicBezTo>
                  <a:cubicBezTo>
                    <a:pt x="583" y="1376"/>
                    <a:pt x="611" y="1392"/>
                    <a:pt x="634" y="1414"/>
                  </a:cubicBezTo>
                  <a:cubicBezTo>
                    <a:pt x="643" y="1423"/>
                    <a:pt x="650" y="1434"/>
                    <a:pt x="661" y="1440"/>
                  </a:cubicBezTo>
                  <a:cubicBezTo>
                    <a:pt x="673" y="1447"/>
                    <a:pt x="688" y="1446"/>
                    <a:pt x="700" y="1453"/>
                  </a:cubicBezTo>
                  <a:cubicBezTo>
                    <a:pt x="727" y="1468"/>
                    <a:pt x="752" y="1488"/>
                    <a:pt x="778" y="1505"/>
                  </a:cubicBezTo>
                  <a:cubicBezTo>
                    <a:pt x="788" y="1512"/>
                    <a:pt x="794" y="1525"/>
                    <a:pt x="805" y="1531"/>
                  </a:cubicBezTo>
                  <a:cubicBezTo>
                    <a:pt x="830" y="1543"/>
                    <a:pt x="857" y="1549"/>
                    <a:pt x="883" y="1558"/>
                  </a:cubicBezTo>
                  <a:cubicBezTo>
                    <a:pt x="898" y="1563"/>
                    <a:pt x="908" y="1578"/>
                    <a:pt x="922" y="1584"/>
                  </a:cubicBezTo>
                  <a:cubicBezTo>
                    <a:pt x="976" y="1608"/>
                    <a:pt x="1037" y="1618"/>
                    <a:pt x="1093" y="1636"/>
                  </a:cubicBezTo>
                  <a:cubicBezTo>
                    <a:pt x="1214" y="1627"/>
                    <a:pt x="1255" y="1641"/>
                    <a:pt x="1341" y="1584"/>
                  </a:cubicBezTo>
                  <a:cubicBezTo>
                    <a:pt x="1437" y="1436"/>
                    <a:pt x="1377" y="1545"/>
                    <a:pt x="1354" y="1152"/>
                  </a:cubicBezTo>
                  <a:cubicBezTo>
                    <a:pt x="1350" y="1079"/>
                    <a:pt x="1310" y="988"/>
                    <a:pt x="1289" y="916"/>
                  </a:cubicBezTo>
                  <a:cubicBezTo>
                    <a:pt x="1257" y="805"/>
                    <a:pt x="1229" y="694"/>
                    <a:pt x="1184" y="589"/>
                  </a:cubicBezTo>
                  <a:cubicBezTo>
                    <a:pt x="1167" y="549"/>
                    <a:pt x="1156" y="477"/>
                    <a:pt x="1145" y="445"/>
                  </a:cubicBezTo>
                  <a:cubicBezTo>
                    <a:pt x="1107" y="330"/>
                    <a:pt x="1067" y="206"/>
                    <a:pt x="1001" y="104"/>
                  </a:cubicBezTo>
                  <a:cubicBezTo>
                    <a:pt x="997" y="87"/>
                    <a:pt x="993" y="69"/>
                    <a:pt x="988" y="52"/>
                  </a:cubicBezTo>
                  <a:cubicBezTo>
                    <a:pt x="984" y="39"/>
                    <a:pt x="969" y="25"/>
                    <a:pt x="975" y="13"/>
                  </a:cubicBezTo>
                  <a:cubicBezTo>
                    <a:pt x="981" y="1"/>
                    <a:pt x="1001" y="4"/>
                    <a:pt x="1014" y="0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3"/>
          <a:srcRect b="17892"/>
          <a:stretch>
            <a:fillRect/>
          </a:stretch>
        </p:blipFill>
        <p:spPr bwMode="auto">
          <a:xfrm>
            <a:off x="5029200" y="2720975"/>
            <a:ext cx="2230438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2794000"/>
            <a:ext cx="2971800" cy="2668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7654" name="Group 10"/>
          <p:cNvGrpSpPr>
            <a:grpSpLocks/>
          </p:cNvGrpSpPr>
          <p:nvPr/>
        </p:nvGrpSpPr>
        <p:grpSpPr bwMode="auto">
          <a:xfrm>
            <a:off x="395288" y="5673725"/>
            <a:ext cx="1403350" cy="893763"/>
            <a:chOff x="432" y="2304"/>
            <a:chExt cx="2112" cy="1763"/>
          </a:xfrm>
        </p:grpSpPr>
        <p:pic>
          <p:nvPicPr>
            <p:cNvPr id="27660" name="Picture 11" descr="tn_Cyorb_u0.gif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32" y="2304"/>
              <a:ext cx="2112" cy="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1" name="Freeform 12"/>
            <p:cNvSpPr>
              <a:spLocks/>
            </p:cNvSpPr>
            <p:nvPr/>
          </p:nvSpPr>
          <p:spPr bwMode="auto">
            <a:xfrm>
              <a:off x="1254" y="2870"/>
              <a:ext cx="178" cy="236"/>
            </a:xfrm>
            <a:custGeom>
              <a:avLst/>
              <a:gdLst>
                <a:gd name="T0" fmla="*/ 0 w 410"/>
                <a:gd name="T1" fmla="*/ 1 h 400"/>
                <a:gd name="T2" fmla="*/ 0 w 410"/>
                <a:gd name="T3" fmla="*/ 1 h 400"/>
                <a:gd name="T4" fmla="*/ 0 w 410"/>
                <a:gd name="T5" fmla="*/ 1 h 400"/>
                <a:gd name="T6" fmla="*/ 0 w 410"/>
                <a:gd name="T7" fmla="*/ 0 h 400"/>
                <a:gd name="T8" fmla="*/ 0 w 410"/>
                <a:gd name="T9" fmla="*/ 1 h 400"/>
                <a:gd name="T10" fmla="*/ 0 w 410"/>
                <a:gd name="T11" fmla="*/ 1 h 400"/>
                <a:gd name="T12" fmla="*/ 0 w 410"/>
                <a:gd name="T13" fmla="*/ 1 h 400"/>
                <a:gd name="T14" fmla="*/ 0 w 410"/>
                <a:gd name="T15" fmla="*/ 1 h 400"/>
                <a:gd name="T16" fmla="*/ 0 w 410"/>
                <a:gd name="T17" fmla="*/ 1 h 400"/>
                <a:gd name="T18" fmla="*/ 0 w 410"/>
                <a:gd name="T19" fmla="*/ 1 h 400"/>
                <a:gd name="T20" fmla="*/ 0 w 410"/>
                <a:gd name="T21" fmla="*/ 1 h 400"/>
                <a:gd name="T22" fmla="*/ 0 w 410"/>
                <a:gd name="T23" fmla="*/ 1 h 400"/>
                <a:gd name="T24" fmla="*/ 0 w 410"/>
                <a:gd name="T25" fmla="*/ 1 h 400"/>
                <a:gd name="T26" fmla="*/ 0 w 410"/>
                <a:gd name="T27" fmla="*/ 1 h 4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10"/>
                <a:gd name="T43" fmla="*/ 0 h 400"/>
                <a:gd name="T44" fmla="*/ 410 w 410"/>
                <a:gd name="T45" fmla="*/ 400 h 4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10" h="400">
                  <a:moveTo>
                    <a:pt x="47" y="153"/>
                  </a:moveTo>
                  <a:cubicBezTo>
                    <a:pt x="71" y="145"/>
                    <a:pt x="100" y="147"/>
                    <a:pt x="118" y="130"/>
                  </a:cubicBezTo>
                  <a:cubicBezTo>
                    <a:pt x="138" y="110"/>
                    <a:pt x="141" y="75"/>
                    <a:pt x="165" y="59"/>
                  </a:cubicBezTo>
                  <a:cubicBezTo>
                    <a:pt x="245" y="5"/>
                    <a:pt x="208" y="21"/>
                    <a:pt x="270" y="0"/>
                  </a:cubicBezTo>
                  <a:cubicBezTo>
                    <a:pt x="358" y="29"/>
                    <a:pt x="348" y="56"/>
                    <a:pt x="376" y="141"/>
                  </a:cubicBezTo>
                  <a:cubicBezTo>
                    <a:pt x="380" y="153"/>
                    <a:pt x="384" y="165"/>
                    <a:pt x="388" y="177"/>
                  </a:cubicBezTo>
                  <a:cubicBezTo>
                    <a:pt x="392" y="189"/>
                    <a:pt x="400" y="212"/>
                    <a:pt x="400" y="212"/>
                  </a:cubicBezTo>
                  <a:cubicBezTo>
                    <a:pt x="395" y="259"/>
                    <a:pt x="410" y="319"/>
                    <a:pt x="376" y="353"/>
                  </a:cubicBezTo>
                  <a:cubicBezTo>
                    <a:pt x="356" y="373"/>
                    <a:pt x="306" y="400"/>
                    <a:pt x="306" y="400"/>
                  </a:cubicBezTo>
                  <a:cubicBezTo>
                    <a:pt x="271" y="396"/>
                    <a:pt x="234" y="399"/>
                    <a:pt x="200" y="388"/>
                  </a:cubicBezTo>
                  <a:cubicBezTo>
                    <a:pt x="160" y="375"/>
                    <a:pt x="119" y="327"/>
                    <a:pt x="82" y="306"/>
                  </a:cubicBezTo>
                  <a:cubicBezTo>
                    <a:pt x="68" y="298"/>
                    <a:pt x="11" y="285"/>
                    <a:pt x="0" y="282"/>
                  </a:cubicBezTo>
                  <a:cubicBezTo>
                    <a:pt x="4" y="266"/>
                    <a:pt x="6" y="250"/>
                    <a:pt x="12" y="235"/>
                  </a:cubicBezTo>
                  <a:cubicBezTo>
                    <a:pt x="25" y="204"/>
                    <a:pt x="47" y="189"/>
                    <a:pt x="47" y="15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sp>
        <p:nvSpPr>
          <p:cNvPr id="27655" name="Text Box 13"/>
          <p:cNvSpPr txBox="1">
            <a:spLocks noChangeArrowheads="1"/>
          </p:cNvSpPr>
          <p:nvPr/>
        </p:nvSpPr>
        <p:spPr bwMode="auto">
          <a:xfrm>
            <a:off x="4787900" y="2354263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alibri Light" panose="020F0302020204030204" pitchFamily="34" charset="0"/>
              </a:rPr>
              <a:t>Décomposition des forces </a:t>
            </a:r>
          </a:p>
        </p:txBody>
      </p:sp>
      <p:sp>
        <p:nvSpPr>
          <p:cNvPr id="27656" name="Rectangle 32"/>
          <p:cNvSpPr>
            <a:spLocks noChangeArrowheads="1"/>
          </p:cNvSpPr>
          <p:nvPr/>
        </p:nvSpPr>
        <p:spPr bwMode="auto">
          <a:xfrm>
            <a:off x="684213" y="2338388"/>
            <a:ext cx="26431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>
                <a:solidFill>
                  <a:schemeClr val="tx1"/>
                </a:solidFill>
                <a:latin typeface="Calibri Light" panose="020F0302020204030204" pitchFamily="34" charset="0"/>
              </a:rPr>
              <a:t>En rouge : éléments de propulsion</a:t>
            </a:r>
          </a:p>
        </p:txBody>
      </p:sp>
      <p:sp>
        <p:nvSpPr>
          <p:cNvPr id="27657" name="Text Box 13"/>
          <p:cNvSpPr txBox="1">
            <a:spLocks noChangeArrowheads="1"/>
          </p:cNvSpPr>
          <p:nvPr/>
        </p:nvSpPr>
        <p:spPr bwMode="auto">
          <a:xfrm>
            <a:off x="5003800" y="5913438"/>
            <a:ext cx="36734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chemeClr val="tx1"/>
                </a:solidFill>
                <a:latin typeface="Calibri Light" panose="020F0302020204030204" pitchFamily="34" charset="0"/>
              </a:rPr>
              <a:t>        Anguille             Truite</a:t>
            </a:r>
          </a:p>
          <a:p>
            <a:pPr>
              <a:spcBef>
                <a:spcPct val="50000"/>
              </a:spcBef>
            </a:pPr>
            <a:r>
              <a:rPr lang="en-US" sz="1200" i="1">
                <a:solidFill>
                  <a:schemeClr val="tx1"/>
                </a:solidFill>
                <a:latin typeface="Calibri Light" panose="020F0302020204030204" pitchFamily="34" charset="0"/>
              </a:rPr>
              <a:t>(Schématique)    (vue dorsale)</a:t>
            </a:r>
            <a:r>
              <a:rPr lang="fr-FR" sz="1200" i="1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27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 la morphologie à l’écologie</a:t>
            </a:r>
            <a:br>
              <a:rPr lang="fr-FR" dirty="0" smtClean="0"/>
            </a:b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Principaux traits biologiques : types de nage 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25793" t="18175" r="27103" b="28461"/>
          <a:stretch>
            <a:fillRect/>
          </a:stretch>
        </p:blipFill>
        <p:spPr bwMode="auto">
          <a:xfrm>
            <a:off x="347663" y="1236663"/>
            <a:ext cx="7537450" cy="53371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</p:pic>
      <p:sp>
        <p:nvSpPr>
          <p:cNvPr id="28675" name="Text Box 9"/>
          <p:cNvSpPr txBox="1">
            <a:spLocks noChangeArrowheads="1"/>
          </p:cNvSpPr>
          <p:nvPr/>
        </p:nvSpPr>
        <p:spPr bwMode="auto">
          <a:xfrm rot="3600000">
            <a:off x="5605463" y="3397250"/>
            <a:ext cx="2781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entury Gothic" pitchFamily="34" charset="0"/>
              </a:rPr>
              <a:t> Manœuvrabilité &gt;&gt;&gt;</a:t>
            </a:r>
          </a:p>
        </p:txBody>
      </p:sp>
      <p:sp>
        <p:nvSpPr>
          <p:cNvPr id="28676" name="Text Box 13"/>
          <p:cNvSpPr txBox="1">
            <a:spLocks noChangeArrowheads="1"/>
          </p:cNvSpPr>
          <p:nvPr/>
        </p:nvSpPr>
        <p:spPr bwMode="auto">
          <a:xfrm rot="3600000">
            <a:off x="5287963" y="3548063"/>
            <a:ext cx="2781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entury Gothic" pitchFamily="34" charset="0"/>
              </a:rPr>
              <a:t>&lt;&lt;&lt; Accélération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2916238" y="6553200"/>
            <a:ext cx="2781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Century Gothic" pitchFamily="34" charset="0"/>
              </a:rPr>
              <a:t>Manoeuvrabilité &gt;&gt;&gt;</a:t>
            </a:r>
          </a:p>
        </p:txBody>
      </p:sp>
      <p:sp>
        <p:nvSpPr>
          <p:cNvPr id="28678" name="Rectangle 11"/>
          <p:cNvSpPr>
            <a:spLocks noChangeArrowheads="1"/>
          </p:cNvSpPr>
          <p:nvPr/>
        </p:nvSpPr>
        <p:spPr bwMode="auto">
          <a:xfrm>
            <a:off x="2700338" y="6308725"/>
            <a:ext cx="20574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entury Gothic" pitchFamily="34" charset="0"/>
              </a:rPr>
              <a:t> &lt;&lt;&lt; Croisière</a:t>
            </a:r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 rot="-3592470">
            <a:off x="1042988" y="2693988"/>
            <a:ext cx="1974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entury Gothic" pitchFamily="34" charset="0"/>
              </a:rPr>
              <a:t>&lt;&lt;&lt; croisière</a:t>
            </a:r>
          </a:p>
        </p:txBody>
      </p:sp>
      <p:sp>
        <p:nvSpPr>
          <p:cNvPr id="28680" name="Text Box 12"/>
          <p:cNvSpPr txBox="1">
            <a:spLocks noChangeArrowheads="1"/>
          </p:cNvSpPr>
          <p:nvPr/>
        </p:nvSpPr>
        <p:spPr bwMode="auto">
          <a:xfrm rot="-3609741">
            <a:off x="779462" y="3001963"/>
            <a:ext cx="3013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solidFill>
                  <a:schemeClr val="tx1"/>
                </a:solidFill>
                <a:latin typeface="Century Gothic" pitchFamily="34" charset="0"/>
              </a:rPr>
              <a:t>Accélération &gt;&gt;&gt;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8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 la morphologie à l’écologie</a:t>
            </a:r>
            <a:br>
              <a:rPr lang="fr-FR" dirty="0" smtClean="0"/>
            </a:b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Principaux traits biologiques : types de nage 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5"/>
          <p:cNvSpPr>
            <a:spLocks noChangeArrowheads="1"/>
          </p:cNvSpPr>
          <p:nvPr/>
        </p:nvSpPr>
        <p:spPr bwMode="auto">
          <a:xfrm>
            <a:off x="0" y="5668963"/>
            <a:ext cx="8459788" cy="1196975"/>
          </a:xfrm>
          <a:prstGeom prst="rect">
            <a:avLst/>
          </a:prstGeom>
          <a:gradFill rotWithShape="1">
            <a:gsLst>
              <a:gs pos="0">
                <a:srgbClr val="003399">
                  <a:alpha val="89998"/>
                </a:srgbClr>
              </a:gs>
              <a:gs pos="100000">
                <a:srgbClr val="0000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9699" name="Rectangle 53"/>
          <p:cNvSpPr>
            <a:spLocks noChangeArrowheads="1"/>
          </p:cNvSpPr>
          <p:nvPr/>
        </p:nvSpPr>
        <p:spPr bwMode="auto">
          <a:xfrm>
            <a:off x="0" y="3276600"/>
            <a:ext cx="8459788" cy="237648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003399">
                  <a:alpha val="89998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9700" name="Rectangle 52"/>
          <p:cNvSpPr>
            <a:spLocks noChangeArrowheads="1"/>
          </p:cNvSpPr>
          <p:nvPr/>
        </p:nvSpPr>
        <p:spPr bwMode="auto">
          <a:xfrm>
            <a:off x="0" y="1125538"/>
            <a:ext cx="8459788" cy="2128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4513" y="2359025"/>
            <a:ext cx="144621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763" y="5178425"/>
            <a:ext cx="2282825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775" y="3357563"/>
            <a:ext cx="22098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4438" y="5953125"/>
            <a:ext cx="1447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2988" y="6165850"/>
            <a:ext cx="99218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0425" y="3500438"/>
            <a:ext cx="15986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2500" y="1412875"/>
            <a:ext cx="15986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77050" y="1484313"/>
            <a:ext cx="8413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7900" y="6308725"/>
            <a:ext cx="990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125" y="2511425"/>
            <a:ext cx="15652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1" name="Picture 1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63713" y="1773238"/>
            <a:ext cx="10255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2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195513" y="2420938"/>
            <a:ext cx="1827212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3" name="Picture 1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076825" y="2205038"/>
            <a:ext cx="1336675" cy="4984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pic>
        <p:nvPicPr>
          <p:cNvPr id="29714" name="Picture 1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660775" y="5026025"/>
            <a:ext cx="179228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5" name="Text Box 56"/>
          <p:cNvSpPr txBox="1">
            <a:spLocks noChangeArrowheads="1"/>
          </p:cNvSpPr>
          <p:nvPr/>
        </p:nvSpPr>
        <p:spPr bwMode="auto">
          <a:xfrm>
            <a:off x="179388" y="1196975"/>
            <a:ext cx="158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>
                <a:solidFill>
                  <a:srgbClr val="003399"/>
                </a:solidFill>
                <a:latin typeface="Century Gothic" pitchFamily="34" charset="0"/>
              </a:rPr>
              <a:t>PELAGIQUES</a:t>
            </a:r>
          </a:p>
        </p:txBody>
      </p:sp>
      <p:sp>
        <p:nvSpPr>
          <p:cNvPr id="29716" name="Text Box 57"/>
          <p:cNvSpPr txBox="1">
            <a:spLocks noChangeArrowheads="1"/>
          </p:cNvSpPr>
          <p:nvPr/>
        </p:nvSpPr>
        <p:spPr bwMode="auto">
          <a:xfrm>
            <a:off x="107950" y="3357563"/>
            <a:ext cx="1584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>
                <a:solidFill>
                  <a:schemeClr val="bg2"/>
                </a:solidFill>
                <a:latin typeface="Century Gothic" pitchFamily="34" charset="0"/>
              </a:rPr>
              <a:t>DEMERSAUX</a:t>
            </a:r>
          </a:p>
        </p:txBody>
      </p:sp>
      <p:sp>
        <p:nvSpPr>
          <p:cNvPr id="29717" name="Text Box 58"/>
          <p:cNvSpPr txBox="1">
            <a:spLocks noChangeArrowheads="1"/>
          </p:cNvSpPr>
          <p:nvPr/>
        </p:nvSpPr>
        <p:spPr bwMode="auto">
          <a:xfrm>
            <a:off x="179388" y="5661025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>
                <a:solidFill>
                  <a:schemeClr val="folHlink"/>
                </a:solidFill>
                <a:latin typeface="Century Gothic" pitchFamily="34" charset="0"/>
              </a:rPr>
              <a:t>BENTHIQUES</a:t>
            </a:r>
          </a:p>
        </p:txBody>
      </p:sp>
      <p:sp>
        <p:nvSpPr>
          <p:cNvPr id="29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 la morphologie à l’écologie</a:t>
            </a:r>
            <a:br>
              <a:rPr lang="fr-FR" dirty="0" smtClean="0"/>
            </a:b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Position dans 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la colonne d’eau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5663" y="0"/>
            <a:ext cx="1223962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 la morphologie à l’écologie</a:t>
            </a:r>
            <a:br>
              <a:rPr lang="fr-FR" dirty="0" smtClean="0"/>
            </a:b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Position dans la colonne d’eau… et alimentation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4513" y="2359025"/>
            <a:ext cx="144621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763" y="5178425"/>
            <a:ext cx="2282825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7824" y="3372470"/>
            <a:ext cx="22098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6128" y="5892528"/>
            <a:ext cx="1447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7634" y="6132385"/>
            <a:ext cx="9921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44344" y="3429000"/>
            <a:ext cx="15986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54961" y="1572344"/>
            <a:ext cx="8413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661520" y="6326460"/>
            <a:ext cx="990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125" y="2511425"/>
            <a:ext cx="15652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63688" y="1756048"/>
            <a:ext cx="10255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2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660775" y="5026025"/>
            <a:ext cx="179228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AutoShape 24"/>
          <p:cNvSpPr>
            <a:spLocks noChangeArrowheads="1"/>
          </p:cNvSpPr>
          <p:nvPr/>
        </p:nvSpPr>
        <p:spPr bwMode="auto">
          <a:xfrm>
            <a:off x="3140224" y="344867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3" name="AutoShape 26"/>
          <p:cNvSpPr>
            <a:spLocks noChangeArrowheads="1"/>
          </p:cNvSpPr>
          <p:nvPr/>
        </p:nvSpPr>
        <p:spPr bwMode="auto">
          <a:xfrm>
            <a:off x="609600" y="27400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4" name="AutoShape 27"/>
          <p:cNvSpPr>
            <a:spLocks noChangeArrowheads="1"/>
          </p:cNvSpPr>
          <p:nvPr/>
        </p:nvSpPr>
        <p:spPr bwMode="auto">
          <a:xfrm>
            <a:off x="6862763" y="54832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5" name="AutoShape 28"/>
          <p:cNvSpPr>
            <a:spLocks noChangeArrowheads="1"/>
          </p:cNvSpPr>
          <p:nvPr/>
        </p:nvSpPr>
        <p:spPr bwMode="auto">
          <a:xfrm>
            <a:off x="4270375" y="54070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6" name="AutoShape 29"/>
          <p:cNvSpPr>
            <a:spLocks noChangeArrowheads="1"/>
          </p:cNvSpPr>
          <p:nvPr/>
        </p:nvSpPr>
        <p:spPr bwMode="auto">
          <a:xfrm>
            <a:off x="6983561" y="1648544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7" name="AutoShape 30"/>
          <p:cNvSpPr>
            <a:spLocks noChangeArrowheads="1"/>
          </p:cNvSpPr>
          <p:nvPr/>
        </p:nvSpPr>
        <p:spPr bwMode="auto">
          <a:xfrm>
            <a:off x="6476156" y="38862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68" name="Groupe 67"/>
          <p:cNvGrpSpPr/>
          <p:nvPr/>
        </p:nvGrpSpPr>
        <p:grpSpPr>
          <a:xfrm>
            <a:off x="3477444" y="1426096"/>
            <a:ext cx="1598612" cy="685800"/>
            <a:chOff x="2189163" y="1954213"/>
            <a:chExt cx="1598612" cy="685800"/>
          </a:xfrm>
        </p:grpSpPr>
        <p:pic>
          <p:nvPicPr>
            <p:cNvPr id="69" name="Picture 15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189163" y="1954213"/>
              <a:ext cx="1598612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AutoShape 31"/>
            <p:cNvSpPr>
              <a:spLocks noChangeArrowheads="1"/>
            </p:cNvSpPr>
            <p:nvPr/>
          </p:nvSpPr>
          <p:spPr bwMode="auto">
            <a:xfrm>
              <a:off x="2798763" y="2182813"/>
              <a:ext cx="228600" cy="228600"/>
            </a:xfrm>
            <a:prstGeom prst="smileyFace">
              <a:avLst>
                <a:gd name="adj" fmla="val 4653"/>
              </a:avLst>
            </a:prstGeom>
            <a:solidFill>
              <a:srgbClr val="51D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1" name="AutoShape 32"/>
          <p:cNvSpPr>
            <a:spLocks noChangeArrowheads="1"/>
          </p:cNvSpPr>
          <p:nvPr/>
        </p:nvSpPr>
        <p:spPr bwMode="auto">
          <a:xfrm>
            <a:off x="228600" y="38084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51D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2" name="Text Box 33"/>
          <p:cNvSpPr txBox="1">
            <a:spLocks noChangeArrowheads="1"/>
          </p:cNvSpPr>
          <p:nvPr/>
        </p:nvSpPr>
        <p:spPr bwMode="auto">
          <a:xfrm>
            <a:off x="457200" y="3716338"/>
            <a:ext cx="32004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Bactéries et diatomées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57200" y="4418013"/>
            <a:ext cx="21336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Omnivores</a:t>
            </a:r>
          </a:p>
        </p:txBody>
      </p:sp>
      <p:sp>
        <p:nvSpPr>
          <p:cNvPr id="74" name="Text Box 35"/>
          <p:cNvSpPr txBox="1">
            <a:spLocks noChangeArrowheads="1"/>
          </p:cNvSpPr>
          <p:nvPr/>
        </p:nvSpPr>
        <p:spPr bwMode="auto">
          <a:xfrm>
            <a:off x="457200" y="4081463"/>
            <a:ext cx="28956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Poissons</a:t>
            </a:r>
          </a:p>
        </p:txBody>
      </p:sp>
      <p:sp>
        <p:nvSpPr>
          <p:cNvPr id="75" name="Text Box 36"/>
          <p:cNvSpPr txBox="1">
            <a:spLocks noChangeArrowheads="1"/>
          </p:cNvSpPr>
          <p:nvPr/>
        </p:nvSpPr>
        <p:spPr bwMode="auto">
          <a:xfrm>
            <a:off x="457200" y="4799013"/>
            <a:ext cx="21336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Plancton</a:t>
            </a:r>
          </a:p>
        </p:txBody>
      </p:sp>
      <p:sp>
        <p:nvSpPr>
          <p:cNvPr id="76" name="Text Box 37"/>
          <p:cNvSpPr txBox="1">
            <a:spLocks noChangeArrowheads="1"/>
          </p:cNvSpPr>
          <p:nvPr/>
        </p:nvSpPr>
        <p:spPr bwMode="auto">
          <a:xfrm>
            <a:off x="457200" y="5180013"/>
            <a:ext cx="27432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Vers et mollusques</a:t>
            </a:r>
          </a:p>
        </p:txBody>
      </p:sp>
      <p:sp>
        <p:nvSpPr>
          <p:cNvPr id="77" name="AutoShape 38"/>
          <p:cNvSpPr>
            <a:spLocks noChangeArrowheads="1"/>
          </p:cNvSpPr>
          <p:nvPr/>
        </p:nvSpPr>
        <p:spPr bwMode="auto">
          <a:xfrm>
            <a:off x="228600" y="4189413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8" name="AutoShape 39"/>
          <p:cNvSpPr>
            <a:spLocks noChangeArrowheads="1"/>
          </p:cNvSpPr>
          <p:nvPr/>
        </p:nvSpPr>
        <p:spPr bwMode="auto">
          <a:xfrm>
            <a:off x="228600" y="45704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9" name="AutoShape 40"/>
          <p:cNvSpPr>
            <a:spLocks noChangeArrowheads="1"/>
          </p:cNvSpPr>
          <p:nvPr/>
        </p:nvSpPr>
        <p:spPr bwMode="auto">
          <a:xfrm>
            <a:off x="2068488" y="1832248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35B1B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0" name="AutoShape 41"/>
          <p:cNvSpPr>
            <a:spLocks noChangeArrowheads="1"/>
          </p:cNvSpPr>
          <p:nvPr/>
        </p:nvSpPr>
        <p:spPr bwMode="auto">
          <a:xfrm>
            <a:off x="7351713" y="25876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1" name="AutoShape 42"/>
          <p:cNvSpPr>
            <a:spLocks noChangeArrowheads="1"/>
          </p:cNvSpPr>
          <p:nvPr/>
        </p:nvSpPr>
        <p:spPr bwMode="auto">
          <a:xfrm>
            <a:off x="228600" y="48752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35B1B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2" name="AutoShape 43"/>
          <p:cNvSpPr>
            <a:spLocks noChangeArrowheads="1"/>
          </p:cNvSpPr>
          <p:nvPr/>
        </p:nvSpPr>
        <p:spPr bwMode="auto">
          <a:xfrm>
            <a:off x="3085728" y="633861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3" name="AutoShape 44"/>
          <p:cNvSpPr>
            <a:spLocks noChangeArrowheads="1"/>
          </p:cNvSpPr>
          <p:nvPr/>
        </p:nvSpPr>
        <p:spPr bwMode="auto">
          <a:xfrm>
            <a:off x="228600" y="52562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4" name="Text Box 45"/>
          <p:cNvSpPr txBox="1">
            <a:spLocks noChangeArrowheads="1"/>
          </p:cNvSpPr>
          <p:nvPr/>
        </p:nvSpPr>
        <p:spPr bwMode="auto">
          <a:xfrm>
            <a:off x="457200" y="3351213"/>
            <a:ext cx="15240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>
                <a:solidFill>
                  <a:schemeClr val="tx1"/>
                </a:solidFill>
                <a:latin typeface="Century Gothic" pitchFamily="34" charset="0"/>
              </a:rPr>
              <a:t>Coquillages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228600" y="3427413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86" name="Groupe 85"/>
          <p:cNvGrpSpPr/>
          <p:nvPr/>
        </p:nvGrpSpPr>
        <p:grpSpPr>
          <a:xfrm>
            <a:off x="2209800" y="2420888"/>
            <a:ext cx="1827213" cy="798513"/>
            <a:chOff x="2209800" y="2778125"/>
            <a:chExt cx="1827213" cy="798513"/>
          </a:xfrm>
        </p:grpSpPr>
        <p:pic>
          <p:nvPicPr>
            <p:cNvPr id="87" name="Picture 2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209800" y="2778125"/>
              <a:ext cx="1827213" cy="798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AutoShape 23"/>
            <p:cNvSpPr>
              <a:spLocks noChangeArrowheads="1"/>
            </p:cNvSpPr>
            <p:nvPr/>
          </p:nvSpPr>
          <p:spPr bwMode="auto">
            <a:xfrm>
              <a:off x="3048000" y="3044825"/>
              <a:ext cx="228600" cy="228600"/>
            </a:xfrm>
            <a:prstGeom prst="smileyFace">
              <a:avLst>
                <a:gd name="adj" fmla="val 465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9" name="AutoShape 47"/>
            <p:cNvSpPr>
              <a:spLocks noChangeArrowheads="1"/>
            </p:cNvSpPr>
            <p:nvPr/>
          </p:nvSpPr>
          <p:spPr bwMode="auto">
            <a:xfrm>
              <a:off x="2819400" y="3121025"/>
              <a:ext cx="228600" cy="228600"/>
            </a:xfrm>
            <a:prstGeom prst="smileyFace">
              <a:avLst>
                <a:gd name="adj" fmla="val 4653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0" name="AutoShape 48"/>
          <p:cNvSpPr>
            <a:spLocks noChangeArrowheads="1"/>
          </p:cNvSpPr>
          <p:nvPr/>
        </p:nvSpPr>
        <p:spPr bwMode="auto">
          <a:xfrm>
            <a:off x="1744834" y="6286372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91" name="Groupe 90"/>
          <p:cNvGrpSpPr/>
          <p:nvPr/>
        </p:nvGrpSpPr>
        <p:grpSpPr>
          <a:xfrm>
            <a:off x="5042520" y="2276872"/>
            <a:ext cx="1336675" cy="498475"/>
            <a:chOff x="4170363" y="1330325"/>
            <a:chExt cx="1336675" cy="498475"/>
          </a:xfrm>
        </p:grpSpPr>
        <p:pic>
          <p:nvPicPr>
            <p:cNvPr id="92" name="Picture 2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170363" y="1330325"/>
              <a:ext cx="1336675" cy="49847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3" name="AutoShape 25"/>
            <p:cNvSpPr>
              <a:spLocks noChangeArrowheads="1"/>
            </p:cNvSpPr>
            <p:nvPr/>
          </p:nvSpPr>
          <p:spPr bwMode="auto">
            <a:xfrm>
              <a:off x="4475163" y="1520825"/>
              <a:ext cx="228600" cy="228600"/>
            </a:xfrm>
            <a:prstGeom prst="smileyFace">
              <a:avLst>
                <a:gd name="adj" fmla="val 465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4" name="AutoShape 49"/>
            <p:cNvSpPr>
              <a:spLocks noChangeArrowheads="1"/>
            </p:cNvSpPr>
            <p:nvPr/>
          </p:nvSpPr>
          <p:spPr bwMode="auto">
            <a:xfrm>
              <a:off x="4856163" y="1520825"/>
              <a:ext cx="228600" cy="228600"/>
            </a:xfrm>
            <a:prstGeom prst="smileyFace">
              <a:avLst>
                <a:gd name="adj" fmla="val 4653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5" name="AutoShape 50"/>
          <p:cNvSpPr>
            <a:spLocks noChangeArrowheads="1"/>
          </p:cNvSpPr>
          <p:nvPr/>
        </p:nvSpPr>
        <p:spPr bwMode="auto">
          <a:xfrm>
            <a:off x="3140224" y="375347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6" name="AutoShape 51"/>
          <p:cNvSpPr>
            <a:spLocks noChangeArrowheads="1"/>
          </p:cNvSpPr>
          <p:nvPr/>
        </p:nvSpPr>
        <p:spPr bwMode="auto">
          <a:xfrm>
            <a:off x="838200" y="27400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7" name="AutoShape 52"/>
          <p:cNvSpPr>
            <a:spLocks noChangeArrowheads="1"/>
          </p:cNvSpPr>
          <p:nvPr/>
        </p:nvSpPr>
        <p:spPr bwMode="auto">
          <a:xfrm>
            <a:off x="7580313" y="25876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8" name="AutoShape 53"/>
          <p:cNvSpPr>
            <a:spLocks noChangeArrowheads="1"/>
          </p:cNvSpPr>
          <p:nvPr/>
        </p:nvSpPr>
        <p:spPr bwMode="auto">
          <a:xfrm>
            <a:off x="1516234" y="6210172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9" name="AutoShape 54"/>
          <p:cNvSpPr>
            <a:spLocks noChangeArrowheads="1"/>
          </p:cNvSpPr>
          <p:nvPr/>
        </p:nvSpPr>
        <p:spPr bwMode="auto">
          <a:xfrm>
            <a:off x="4813920" y="640266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0" name="AutoShape 55"/>
          <p:cNvSpPr>
            <a:spLocks noChangeArrowheads="1"/>
          </p:cNvSpPr>
          <p:nvPr/>
        </p:nvSpPr>
        <p:spPr bwMode="auto">
          <a:xfrm>
            <a:off x="5118720" y="640266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55650" y="6457950"/>
            <a:ext cx="9504363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fr-FR" sz="1200" dirty="0">
                <a:solidFill>
                  <a:schemeClr val="bg2"/>
                </a:solidFill>
                <a:latin typeface="+mn-lt"/>
              </a:rPr>
              <a:t>Modifié d’après </a:t>
            </a:r>
            <a:r>
              <a:rPr lang="fr-FR" sz="1200" dirty="0" err="1">
                <a:solidFill>
                  <a:schemeClr val="bg2"/>
                </a:solidFill>
                <a:latin typeface="+mn-lt"/>
              </a:rPr>
              <a:t>Buatois</a:t>
            </a:r>
            <a:r>
              <a:rPr lang="fr-FR" sz="1200" dirty="0">
                <a:solidFill>
                  <a:schemeClr val="bg2"/>
                </a:solidFill>
                <a:latin typeface="+mn-lt"/>
              </a:rPr>
              <a:t> et al., 1997 et </a:t>
            </a:r>
            <a:r>
              <a:rPr lang="fr-FR" sz="1200" dirty="0" err="1">
                <a:solidFill>
                  <a:schemeClr val="bg2"/>
                </a:solidFill>
                <a:latin typeface="+mn-lt"/>
              </a:rPr>
              <a:t>Attrill</a:t>
            </a:r>
            <a:r>
              <a:rPr lang="fr-FR" sz="1200" dirty="0">
                <a:solidFill>
                  <a:schemeClr val="bg2"/>
                </a:solidFill>
                <a:latin typeface="+mn-lt"/>
              </a:rPr>
              <a:t> &amp; </a:t>
            </a:r>
            <a:r>
              <a:rPr lang="fr-FR" sz="1200" dirty="0" err="1">
                <a:solidFill>
                  <a:schemeClr val="bg2"/>
                </a:solidFill>
                <a:latin typeface="+mn-lt"/>
              </a:rPr>
              <a:t>Rundle</a:t>
            </a:r>
            <a:r>
              <a:rPr lang="fr-FR" sz="1200" dirty="0">
                <a:solidFill>
                  <a:schemeClr val="bg2"/>
                </a:solidFill>
                <a:latin typeface="+mn-lt"/>
              </a:rPr>
              <a:t> 2002</a:t>
            </a:r>
            <a:endParaRPr kumimoji="1" lang="fr-FR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66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Diversité</a:t>
            </a:r>
            <a:r>
              <a:rPr lang="en-GB" dirty="0" smtClean="0"/>
              <a:t> </a:t>
            </a:r>
            <a:r>
              <a:rPr lang="en-GB" dirty="0" err="1" smtClean="0"/>
              <a:t>taxinomique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800" b="0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6588844" y="1196752"/>
            <a:ext cx="287338" cy="3168650"/>
          </a:xfrm>
          <a:prstGeom prst="rect">
            <a:avLst/>
          </a:prstGeom>
          <a:solidFill>
            <a:srgbClr val="7FB61D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6876182" y="1052290"/>
            <a:ext cx="0" cy="333057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548532" y="4365402"/>
            <a:ext cx="532765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153678" y="1699990"/>
            <a:ext cx="492443" cy="1991764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fr-FR" sz="2000" dirty="0">
                <a:latin typeface="Calibri Light" panose="020F0302020204030204" pitchFamily="34" charset="0"/>
              </a:rPr>
              <a:t>Nombre d’espèces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67444" y="4005040"/>
            <a:ext cx="1100138" cy="461962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dirty="0">
                <a:latin typeface="Calibri Light" panose="020F0302020204030204" pitchFamily="34" charset="0"/>
              </a:rPr>
              <a:t>Salinité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59832" y="1196752"/>
            <a:ext cx="3600450" cy="3168650"/>
          </a:xfrm>
          <a:prstGeom prst="rect">
            <a:avLst/>
          </a:prstGeom>
          <a:solidFill>
            <a:srgbClr val="EA661E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96232" y="1196752"/>
            <a:ext cx="1511300" cy="3168650"/>
          </a:xfrm>
          <a:prstGeom prst="rect">
            <a:avLst/>
          </a:prstGeom>
          <a:solidFill>
            <a:srgbClr val="4F81BD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cxnSp>
        <p:nvCxnSpPr>
          <p:cNvPr id="33" name="Connecteur droit 32"/>
          <p:cNvCxnSpPr/>
          <p:nvPr/>
        </p:nvCxnSpPr>
        <p:spPr>
          <a:xfrm>
            <a:off x="2699469" y="1196752"/>
            <a:ext cx="0" cy="3168650"/>
          </a:xfrm>
          <a:prstGeom prst="line">
            <a:avLst/>
          </a:prstGeom>
          <a:ln w="381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907976" y="1772618"/>
            <a:ext cx="738664" cy="2253243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fr-FR" dirty="0">
                <a:latin typeface="Calibri Light" panose="020F0302020204030204" pitchFamily="34" charset="0"/>
              </a:rPr>
              <a:t>Salinité moyenne de l’eau de mer</a:t>
            </a:r>
          </a:p>
        </p:txBody>
      </p:sp>
      <p:sp>
        <p:nvSpPr>
          <p:cNvPr id="35" name="Forme libre 34"/>
          <p:cNvSpPr/>
          <p:nvPr/>
        </p:nvSpPr>
        <p:spPr>
          <a:xfrm flipH="1">
            <a:off x="1786657" y="1288827"/>
            <a:ext cx="5022850" cy="3043238"/>
          </a:xfrm>
          <a:custGeom>
            <a:avLst/>
            <a:gdLst>
              <a:gd name="connsiteX0" fmla="*/ 0 w 5023263"/>
              <a:gd name="connsiteY0" fmla="*/ 1983179 h 3044042"/>
              <a:gd name="connsiteX1" fmla="*/ 154380 w 5023263"/>
              <a:gd name="connsiteY1" fmla="*/ 2090057 h 3044042"/>
              <a:gd name="connsiteX2" fmla="*/ 463138 w 5023263"/>
              <a:gd name="connsiteY2" fmla="*/ 2980707 h 3044042"/>
              <a:gd name="connsiteX3" fmla="*/ 1603169 w 5023263"/>
              <a:gd name="connsiteY3" fmla="*/ 2470068 h 3044042"/>
              <a:gd name="connsiteX4" fmla="*/ 3099460 w 5023263"/>
              <a:gd name="connsiteY4" fmla="*/ 451262 h 3044042"/>
              <a:gd name="connsiteX5" fmla="*/ 4215741 w 5023263"/>
              <a:gd name="connsiteY5" fmla="*/ 11875 h 3044042"/>
              <a:gd name="connsiteX6" fmla="*/ 5023263 w 5023263"/>
              <a:gd name="connsiteY6" fmla="*/ 522514 h 304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3263" h="3044042">
                <a:moveTo>
                  <a:pt x="0" y="1983179"/>
                </a:moveTo>
                <a:cubicBezTo>
                  <a:pt x="38595" y="1953490"/>
                  <a:pt x="77190" y="1923802"/>
                  <a:pt x="154380" y="2090057"/>
                </a:cubicBezTo>
                <a:cubicBezTo>
                  <a:pt x="231570" y="2256312"/>
                  <a:pt x="221673" y="2917372"/>
                  <a:pt x="463138" y="2980707"/>
                </a:cubicBezTo>
                <a:cubicBezTo>
                  <a:pt x="704603" y="3044042"/>
                  <a:pt x="1163782" y="2891642"/>
                  <a:pt x="1603169" y="2470068"/>
                </a:cubicBezTo>
                <a:cubicBezTo>
                  <a:pt x="2042556" y="2048494"/>
                  <a:pt x="2664031" y="860961"/>
                  <a:pt x="3099460" y="451262"/>
                </a:cubicBezTo>
                <a:cubicBezTo>
                  <a:pt x="3534889" y="41563"/>
                  <a:pt x="3895107" y="0"/>
                  <a:pt x="4215741" y="11875"/>
                </a:cubicBezTo>
                <a:cubicBezTo>
                  <a:pt x="4536375" y="23750"/>
                  <a:pt x="4779819" y="273132"/>
                  <a:pt x="5023263" y="522514"/>
                </a:cubicBezTo>
              </a:path>
            </a:pathLst>
          </a:cu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72944" y="4581302"/>
            <a:ext cx="1477963" cy="461963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i="1" dirty="0">
                <a:latin typeface="Calibri Light" panose="020F0302020204030204" pitchFamily="34" charset="0"/>
              </a:rPr>
              <a:t>Eau douce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3851994" y="4581302"/>
            <a:ext cx="1981200" cy="461963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i="1" dirty="0">
                <a:latin typeface="Calibri Light" panose="020F0302020204030204" pitchFamily="34" charset="0"/>
              </a:rPr>
              <a:t>Eau saumâtre 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188169" y="4581302"/>
            <a:ext cx="1600200" cy="461963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i="1" dirty="0">
                <a:latin typeface="Calibri Light" panose="020F0302020204030204" pitchFamily="34" charset="0"/>
              </a:rPr>
              <a:t>Eau de mer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6156722" y="5214715"/>
            <a:ext cx="1128712" cy="460375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dirty="0">
                <a:solidFill>
                  <a:srgbClr val="7FB61D"/>
                </a:solidFill>
                <a:latin typeface="Calibri Light" panose="020F0302020204030204" pitchFamily="34" charset="0"/>
              </a:rPr>
              <a:t>FLEUVE</a:t>
            </a:r>
          </a:p>
        </p:txBody>
      </p:sp>
      <p:sp>
        <p:nvSpPr>
          <p:cNvPr id="40" name="Flèche droite 39"/>
          <p:cNvSpPr/>
          <p:nvPr/>
        </p:nvSpPr>
        <p:spPr>
          <a:xfrm>
            <a:off x="7453709" y="5192490"/>
            <a:ext cx="287338" cy="504825"/>
          </a:xfrm>
          <a:prstGeom prst="rightArrow">
            <a:avLst/>
          </a:prstGeom>
          <a:solidFill>
            <a:srgbClr val="7FB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984797" y="5214715"/>
            <a:ext cx="1074738" cy="460375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dirty="0">
                <a:solidFill>
                  <a:srgbClr val="4F81BD"/>
                </a:solidFill>
                <a:latin typeface="Calibri Light" panose="020F0302020204030204" pitchFamily="34" charset="0"/>
              </a:rPr>
              <a:t>OCEAN</a:t>
            </a:r>
          </a:p>
        </p:txBody>
      </p:sp>
      <p:sp>
        <p:nvSpPr>
          <p:cNvPr id="42" name="Flèche droite 41"/>
          <p:cNvSpPr/>
          <p:nvPr/>
        </p:nvSpPr>
        <p:spPr>
          <a:xfrm flipH="1">
            <a:off x="1619672" y="5192490"/>
            <a:ext cx="288925" cy="5048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4051697" y="5214715"/>
            <a:ext cx="1384300" cy="460375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400" dirty="0">
                <a:solidFill>
                  <a:srgbClr val="EA661E"/>
                </a:solidFill>
                <a:latin typeface="Calibri Light" panose="020F0302020204030204" pitchFamily="34" charset="0"/>
              </a:rPr>
              <a:t>ESTUAIRE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19872" y="5336952"/>
            <a:ext cx="360362" cy="215900"/>
          </a:xfrm>
          <a:prstGeom prst="rect">
            <a:avLst/>
          </a:prstGeom>
          <a:solidFill>
            <a:srgbClr val="EA6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796359" y="5336952"/>
            <a:ext cx="360363" cy="215900"/>
          </a:xfrm>
          <a:prstGeom prst="rect">
            <a:avLst/>
          </a:prstGeom>
          <a:solidFill>
            <a:srgbClr val="EA6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539525" y="1813576"/>
            <a:ext cx="7992914" cy="762953"/>
            <a:chOff x="539525" y="1813576"/>
            <a:chExt cx="7992914" cy="762953"/>
          </a:xfrm>
        </p:grpSpPr>
        <p:sp>
          <p:nvSpPr>
            <p:cNvPr id="34821" name="Arc 6"/>
            <p:cNvSpPr>
              <a:spLocks noChangeAspect="1"/>
            </p:cNvSpPr>
            <p:nvPr/>
          </p:nvSpPr>
          <p:spPr bwMode="auto">
            <a:xfrm>
              <a:off x="1403655" y="1813576"/>
              <a:ext cx="420710" cy="762953"/>
            </a:xfrm>
            <a:custGeom>
              <a:avLst/>
              <a:gdLst>
                <a:gd name="T0" fmla="*/ 0 w 11982"/>
                <a:gd name="T1" fmla="*/ 2147483647 h 21600"/>
                <a:gd name="T2" fmla="*/ 2147483647 w 11982"/>
                <a:gd name="T3" fmla="*/ 0 h 21600"/>
                <a:gd name="T4" fmla="*/ 2147483647 w 11982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1982"/>
                <a:gd name="T10" fmla="*/ 0 h 21600"/>
                <a:gd name="T11" fmla="*/ 11982 w 1198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82" h="21600" fill="none" extrusionOk="0">
                  <a:moveTo>
                    <a:pt x="0" y="3628"/>
                  </a:moveTo>
                  <a:cubicBezTo>
                    <a:pt x="3548" y="1262"/>
                    <a:pt x="7717" y="0"/>
                    <a:pt x="11981" y="0"/>
                  </a:cubicBezTo>
                </a:path>
                <a:path w="11982" h="21600" stroke="0" extrusionOk="0">
                  <a:moveTo>
                    <a:pt x="0" y="3628"/>
                  </a:moveTo>
                  <a:cubicBezTo>
                    <a:pt x="3548" y="1262"/>
                    <a:pt x="7717" y="0"/>
                    <a:pt x="11981" y="0"/>
                  </a:cubicBezTo>
                  <a:lnTo>
                    <a:pt x="11982" y="216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5" name="Group 16"/>
            <p:cNvGrpSpPr>
              <a:grpSpLocks/>
            </p:cNvGrpSpPr>
            <p:nvPr/>
          </p:nvGrpSpPr>
          <p:grpSpPr bwMode="auto">
            <a:xfrm>
              <a:off x="539525" y="1857199"/>
              <a:ext cx="1751013" cy="317500"/>
              <a:chOff x="2897" y="820"/>
              <a:chExt cx="1103" cy="200"/>
            </a:xfrm>
          </p:grpSpPr>
          <p:sp>
            <p:nvSpPr>
              <p:cNvPr id="3484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897" y="820"/>
                <a:ext cx="50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Resident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5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3781" y="865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10%</a:t>
                </a:r>
              </a:p>
            </p:txBody>
          </p:sp>
        </p:grpSp>
        <p:sp>
          <p:nvSpPr>
            <p:cNvPr id="666643" name="Text Box 19"/>
            <p:cNvSpPr txBox="1">
              <a:spLocks noChangeArrowheads="1"/>
            </p:cNvSpPr>
            <p:nvPr/>
          </p:nvSpPr>
          <p:spPr bwMode="auto">
            <a:xfrm>
              <a:off x="3336031" y="1839417"/>
              <a:ext cx="5196408" cy="7254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fr-FR" dirty="0">
                  <a:latin typeface="Calibri Light" panose="020F0302020204030204" pitchFamily="34" charset="0"/>
                </a:rPr>
                <a:t>Tout leur cycle en estuaire (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reproduction</a:t>
              </a:r>
              <a:r>
                <a:rPr lang="fr-FR" dirty="0">
                  <a:latin typeface="Calibri Light" panose="020F0302020204030204" pitchFamily="34" charset="0"/>
                </a:rPr>
                <a:t>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nourricerie</a:t>
              </a:r>
              <a:r>
                <a:rPr lang="fr-FR" dirty="0">
                  <a:latin typeface="Calibri Light" panose="020F0302020204030204" pitchFamily="34" charset="0"/>
                </a:rPr>
                <a:t>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croissance</a:t>
              </a:r>
              <a:r>
                <a:rPr lang="fr-FR" dirty="0">
                  <a:latin typeface="Calibri Light" panose="020F0302020204030204" pitchFamily="34" charset="0"/>
                </a:rPr>
                <a:t>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alimentation</a:t>
              </a:r>
              <a:r>
                <a:rPr lang="fr-FR" dirty="0">
                  <a:latin typeface="Calibri Light" panose="020F0302020204030204" pitchFamily="34" charset="0"/>
                </a:rPr>
                <a:t>)</a:t>
              </a:r>
            </a:p>
          </p:txBody>
        </p:sp>
        <p:pic>
          <p:nvPicPr>
            <p:cNvPr id="34834" name="Picture 2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7280" y="2223220"/>
              <a:ext cx="914400" cy="34131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pic>
          <p:nvPicPr>
            <p:cNvPr id="34833" name="Picture 23" descr="PomatMinu1A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7314"/>
            <a:stretch>
              <a:fillRect/>
            </a:stretch>
          </p:blipFill>
          <p:spPr bwMode="auto">
            <a:xfrm>
              <a:off x="592830" y="1916832"/>
              <a:ext cx="1103313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e 2"/>
          <p:cNvGrpSpPr/>
          <p:nvPr/>
        </p:nvGrpSpPr>
        <p:grpSpPr>
          <a:xfrm>
            <a:off x="153092" y="2753445"/>
            <a:ext cx="8739387" cy="927100"/>
            <a:chOff x="153092" y="2753445"/>
            <a:chExt cx="8739387" cy="927100"/>
          </a:xfrm>
        </p:grpSpPr>
        <p:sp>
          <p:nvSpPr>
            <p:cNvPr id="34818" name="Arc 3"/>
            <p:cNvSpPr>
              <a:spLocks noChangeAspect="1"/>
            </p:cNvSpPr>
            <p:nvPr/>
          </p:nvSpPr>
          <p:spPr bwMode="auto">
            <a:xfrm>
              <a:off x="871296" y="2920383"/>
              <a:ext cx="676368" cy="725234"/>
            </a:xfrm>
            <a:custGeom>
              <a:avLst/>
              <a:gdLst>
                <a:gd name="T0" fmla="*/ 0 w 20148"/>
                <a:gd name="T1" fmla="*/ 0 h 21600"/>
                <a:gd name="T2" fmla="*/ 2147483647 w 20148"/>
                <a:gd name="T3" fmla="*/ 2147483647 h 21600"/>
                <a:gd name="T4" fmla="*/ 0 w 2014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148"/>
                <a:gd name="T10" fmla="*/ 0 h 21600"/>
                <a:gd name="T11" fmla="*/ 20148 w 2014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48" h="21600" fill="none" extrusionOk="0">
                  <a:moveTo>
                    <a:pt x="-1" y="0"/>
                  </a:moveTo>
                  <a:cubicBezTo>
                    <a:pt x="8925" y="0"/>
                    <a:pt x="16931" y="5489"/>
                    <a:pt x="20148" y="13814"/>
                  </a:cubicBezTo>
                </a:path>
                <a:path w="20148" h="21600" stroke="0" extrusionOk="0">
                  <a:moveTo>
                    <a:pt x="-1" y="0"/>
                  </a:moveTo>
                  <a:cubicBezTo>
                    <a:pt x="8925" y="0"/>
                    <a:pt x="16931" y="5489"/>
                    <a:pt x="20148" y="13814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9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2" name="Group 7"/>
            <p:cNvGrpSpPr>
              <a:grpSpLocks/>
            </p:cNvGrpSpPr>
            <p:nvPr/>
          </p:nvGrpSpPr>
          <p:grpSpPr bwMode="auto">
            <a:xfrm>
              <a:off x="1643086" y="2900934"/>
              <a:ext cx="1128714" cy="569913"/>
              <a:chOff x="4859" y="720"/>
              <a:chExt cx="711" cy="359"/>
            </a:xfrm>
          </p:grpSpPr>
          <p:sp>
            <p:nvSpPr>
              <p:cNvPr id="34850" name="Rectangle 8"/>
              <p:cNvSpPr>
                <a:spLocks noChangeAspect="1" noChangeArrowheads="1"/>
              </p:cNvSpPr>
              <p:nvPr/>
            </p:nvSpPr>
            <p:spPr bwMode="auto">
              <a:xfrm>
                <a:off x="4859" y="720"/>
                <a:ext cx="71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Diadromous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51" name="Rectangle 9"/>
              <p:cNvSpPr>
                <a:spLocks noChangeAspect="1" noChangeArrowheads="1"/>
              </p:cNvSpPr>
              <p:nvPr/>
            </p:nvSpPr>
            <p:spPr bwMode="auto">
              <a:xfrm>
                <a:off x="5171" y="924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19%</a:t>
                </a:r>
              </a:p>
            </p:txBody>
          </p:sp>
        </p:grpSp>
        <p:sp>
          <p:nvSpPr>
            <p:cNvPr id="666644" name="Text Box 20"/>
            <p:cNvSpPr txBox="1">
              <a:spLocks noChangeArrowheads="1"/>
            </p:cNvSpPr>
            <p:nvPr/>
          </p:nvSpPr>
          <p:spPr bwMode="auto">
            <a:xfrm>
              <a:off x="3336031" y="2852936"/>
              <a:ext cx="5556448" cy="7254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fr-FR" dirty="0">
                  <a:latin typeface="Calibri Light" panose="020F0302020204030204" pitchFamily="34" charset="0"/>
                </a:rPr>
                <a:t>Migrations océan </a:t>
              </a:r>
              <a:r>
                <a:rPr lang="fr-FR" dirty="0" smtClean="0">
                  <a:latin typeface="Calibri Light" panose="020F0302020204030204" pitchFamily="34" charset="0"/>
                  <a:sym typeface="Symbol" pitchFamily="18" charset="2"/>
                </a:rPr>
                <a:t> rivière 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(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  <a:sym typeface="Symbol" pitchFamily="18" charset="2"/>
                </a:rPr>
                <a:t>corridor migratoire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, nourricerie,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  <a:sym typeface="Symbol" pitchFamily="18" charset="2"/>
                </a:rPr>
                <a:t>alimentation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  <a:sym typeface="Symbol" pitchFamily="18" charset="2"/>
                </a:rPr>
                <a:t>croissance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)</a:t>
              </a:r>
              <a:endParaRPr lang="fr-FR" dirty="0">
                <a:latin typeface="Calibri Light" panose="020F0302020204030204" pitchFamily="34" charset="0"/>
              </a:endParaRPr>
            </a:p>
          </p:txBody>
        </p:sp>
        <p:pic>
          <p:nvPicPr>
            <p:cNvPr id="34835" name="Picture 25" descr="lamproiemarin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9263303" flipH="1">
              <a:off x="1291330" y="3080470"/>
              <a:ext cx="7302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6" name="Picture 26" descr="alos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3092" y="3212232"/>
              <a:ext cx="1020763" cy="417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7" name="Picture 27" descr="anguill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7780" y="2753445"/>
              <a:ext cx="742950" cy="45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8" name="Picture 28" descr="civelle1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2167" y="2794720"/>
              <a:ext cx="3841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3"/>
          <p:cNvGrpSpPr/>
          <p:nvPr/>
        </p:nvGrpSpPr>
        <p:grpSpPr>
          <a:xfrm>
            <a:off x="322955" y="3861421"/>
            <a:ext cx="8569524" cy="776386"/>
            <a:chOff x="322955" y="3861421"/>
            <a:chExt cx="8569524" cy="776386"/>
          </a:xfrm>
        </p:grpSpPr>
        <p:sp>
          <p:nvSpPr>
            <p:cNvPr id="34820" name="Arc 5"/>
            <p:cNvSpPr>
              <a:spLocks noChangeAspect="1"/>
            </p:cNvSpPr>
            <p:nvPr/>
          </p:nvSpPr>
          <p:spPr bwMode="auto">
            <a:xfrm>
              <a:off x="801092" y="3933056"/>
              <a:ext cx="740611" cy="620478"/>
            </a:xfrm>
            <a:custGeom>
              <a:avLst/>
              <a:gdLst>
                <a:gd name="T0" fmla="*/ 0 w 21556"/>
                <a:gd name="T1" fmla="*/ 2147483647 h 17972"/>
                <a:gd name="T2" fmla="*/ 2147483647 w 21556"/>
                <a:gd name="T3" fmla="*/ 0 h 17972"/>
                <a:gd name="T4" fmla="*/ 2147483647 w 21556"/>
                <a:gd name="T5" fmla="*/ 2147483647 h 17972"/>
                <a:gd name="T6" fmla="*/ 0 60000 65536"/>
                <a:gd name="T7" fmla="*/ 0 60000 65536"/>
                <a:gd name="T8" fmla="*/ 0 60000 65536"/>
                <a:gd name="T9" fmla="*/ 0 w 21556"/>
                <a:gd name="T10" fmla="*/ 0 h 17972"/>
                <a:gd name="T11" fmla="*/ 21556 w 21556"/>
                <a:gd name="T12" fmla="*/ 17972 h 179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56" h="17972" fill="none" extrusionOk="0">
                  <a:moveTo>
                    <a:pt x="-1" y="16595"/>
                  </a:moveTo>
                  <a:cubicBezTo>
                    <a:pt x="428" y="9873"/>
                    <a:pt x="3969" y="3736"/>
                    <a:pt x="9574" y="0"/>
                  </a:cubicBezTo>
                </a:path>
                <a:path w="21556" h="17972" stroke="0" extrusionOk="0">
                  <a:moveTo>
                    <a:pt x="-1" y="16595"/>
                  </a:moveTo>
                  <a:cubicBezTo>
                    <a:pt x="428" y="9873"/>
                    <a:pt x="3969" y="3736"/>
                    <a:pt x="9574" y="0"/>
                  </a:cubicBezTo>
                  <a:lnTo>
                    <a:pt x="21556" y="17972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4" name="Group 13"/>
            <p:cNvGrpSpPr>
              <a:grpSpLocks/>
            </p:cNvGrpSpPr>
            <p:nvPr/>
          </p:nvGrpSpPr>
          <p:grpSpPr bwMode="auto">
            <a:xfrm>
              <a:off x="1050030" y="3861421"/>
              <a:ext cx="1487490" cy="617538"/>
              <a:chOff x="3351" y="1014"/>
              <a:chExt cx="937" cy="389"/>
            </a:xfrm>
          </p:grpSpPr>
          <p:sp>
            <p:nvSpPr>
              <p:cNvPr id="34846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3634" y="1014"/>
                <a:ext cx="654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Freshwater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7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3351" y="1248"/>
                <a:ext cx="278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14%</a:t>
                </a:r>
              </a:p>
            </p:txBody>
          </p:sp>
        </p:grpSp>
        <p:sp>
          <p:nvSpPr>
            <p:cNvPr id="666645" name="Text Box 21"/>
            <p:cNvSpPr txBox="1">
              <a:spLocks noChangeArrowheads="1"/>
            </p:cNvSpPr>
            <p:nvPr/>
          </p:nvSpPr>
          <p:spPr bwMode="auto">
            <a:xfrm>
              <a:off x="3336030" y="3933056"/>
              <a:ext cx="5556449" cy="43298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fr-FR" dirty="0">
                  <a:latin typeface="Calibri Light" panose="020F0302020204030204" pitchFamily="34" charset="0"/>
                </a:rPr>
                <a:t>Présence accidentelle dans la zone haline 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(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  <a:sym typeface="Symbol" pitchFamily="18" charset="2"/>
                </a:rPr>
                <a:t>alimentation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) </a:t>
              </a:r>
              <a:r>
                <a:rPr lang="fr-FR" dirty="0">
                  <a:latin typeface="Calibri Light" panose="020F0302020204030204" pitchFamily="34" charset="0"/>
                  <a:sym typeface="Wingdings" pitchFamily="2" charset="2"/>
                </a:rPr>
                <a:t> survie ?</a:t>
              </a:r>
              <a:endParaRPr lang="fr-FR" dirty="0">
                <a:latin typeface="Calibri Light" panose="020F0302020204030204" pitchFamily="34" charset="0"/>
              </a:endParaRPr>
            </a:p>
          </p:txBody>
        </p:sp>
        <p:pic>
          <p:nvPicPr>
            <p:cNvPr id="34839" name="Picture 29" descr="Abramis-brama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3EEE7"/>
                </a:clrFrom>
                <a:clrTo>
                  <a:srgbClr val="F3EEE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64380" y="4148857"/>
              <a:ext cx="844550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0" name="Picture 30" descr="Sander-lucioperca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3EEE7"/>
                </a:clrFrom>
                <a:clrTo>
                  <a:srgbClr val="F3EEE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2955" y="4077420"/>
              <a:ext cx="685800" cy="287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e 4"/>
          <p:cNvGrpSpPr/>
          <p:nvPr/>
        </p:nvGrpSpPr>
        <p:grpSpPr>
          <a:xfrm>
            <a:off x="322955" y="4725142"/>
            <a:ext cx="8569525" cy="945120"/>
            <a:chOff x="322955" y="4725142"/>
            <a:chExt cx="8569525" cy="945120"/>
          </a:xfrm>
        </p:grpSpPr>
        <p:sp>
          <p:nvSpPr>
            <p:cNvPr id="34819" name="Arc 4"/>
            <p:cNvSpPr>
              <a:spLocks noChangeAspect="1"/>
            </p:cNvSpPr>
            <p:nvPr/>
          </p:nvSpPr>
          <p:spPr bwMode="auto">
            <a:xfrm>
              <a:off x="886539" y="4869160"/>
              <a:ext cx="1177107" cy="801102"/>
            </a:xfrm>
            <a:custGeom>
              <a:avLst/>
              <a:gdLst>
                <a:gd name="T0" fmla="*/ 2147483647 w 43200"/>
                <a:gd name="T1" fmla="*/ 0 h 29385"/>
                <a:gd name="T2" fmla="*/ 2147483647 w 43200"/>
                <a:gd name="T3" fmla="*/ 2147483647 h 29385"/>
                <a:gd name="T4" fmla="*/ 2147483647 w 43200"/>
                <a:gd name="T5" fmla="*/ 2147483647 h 2938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9385"/>
                <a:gd name="T11" fmla="*/ 43200 w 43200"/>
                <a:gd name="T12" fmla="*/ 29385 h 293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9385" fill="none" extrusionOk="0">
                  <a:moveTo>
                    <a:pt x="41748" y="-1"/>
                  </a:moveTo>
                  <a:cubicBezTo>
                    <a:pt x="42707" y="2483"/>
                    <a:pt x="43200" y="5122"/>
                    <a:pt x="43200" y="7785"/>
                  </a:cubicBezTo>
                  <a:cubicBezTo>
                    <a:pt x="43200" y="19714"/>
                    <a:pt x="33529" y="29385"/>
                    <a:pt x="21600" y="29385"/>
                  </a:cubicBezTo>
                  <a:cubicBezTo>
                    <a:pt x="9670" y="29385"/>
                    <a:pt x="0" y="19714"/>
                    <a:pt x="0" y="7785"/>
                  </a:cubicBezTo>
                  <a:cubicBezTo>
                    <a:pt x="-1" y="7325"/>
                    <a:pt x="14" y="6867"/>
                    <a:pt x="43" y="6408"/>
                  </a:cubicBezTo>
                </a:path>
                <a:path w="43200" h="29385" stroke="0" extrusionOk="0">
                  <a:moveTo>
                    <a:pt x="41748" y="-1"/>
                  </a:moveTo>
                  <a:cubicBezTo>
                    <a:pt x="42707" y="2483"/>
                    <a:pt x="43200" y="5122"/>
                    <a:pt x="43200" y="7785"/>
                  </a:cubicBezTo>
                  <a:cubicBezTo>
                    <a:pt x="43200" y="19714"/>
                    <a:pt x="33529" y="29385"/>
                    <a:pt x="21600" y="29385"/>
                  </a:cubicBezTo>
                  <a:cubicBezTo>
                    <a:pt x="9670" y="29385"/>
                    <a:pt x="0" y="19714"/>
                    <a:pt x="0" y="7785"/>
                  </a:cubicBezTo>
                  <a:cubicBezTo>
                    <a:pt x="-1" y="7325"/>
                    <a:pt x="14" y="6867"/>
                    <a:pt x="43" y="6408"/>
                  </a:cubicBezTo>
                  <a:lnTo>
                    <a:pt x="21600" y="7785"/>
                  </a:lnTo>
                  <a:close/>
                </a:path>
              </a:pathLst>
            </a:cu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3" name="Group 10"/>
            <p:cNvGrpSpPr>
              <a:grpSpLocks/>
            </p:cNvGrpSpPr>
            <p:nvPr/>
          </p:nvGrpSpPr>
          <p:grpSpPr bwMode="auto">
            <a:xfrm>
              <a:off x="827781" y="4725142"/>
              <a:ext cx="912813" cy="749300"/>
              <a:chOff x="4057" y="2186"/>
              <a:chExt cx="575" cy="472"/>
            </a:xfrm>
          </p:grpSpPr>
          <p:sp>
            <p:nvSpPr>
              <p:cNvPr id="34848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4057" y="2186"/>
                <a:ext cx="422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Marine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9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413" y="2503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57%</a:t>
                </a:r>
              </a:p>
            </p:txBody>
          </p:sp>
        </p:grpSp>
        <p:sp>
          <p:nvSpPr>
            <p:cNvPr id="666646" name="Text Box 22"/>
            <p:cNvSpPr txBox="1">
              <a:spLocks noChangeArrowheads="1"/>
            </p:cNvSpPr>
            <p:nvPr/>
          </p:nvSpPr>
          <p:spPr bwMode="auto">
            <a:xfrm>
              <a:off x="3307456" y="4869160"/>
              <a:ext cx="5585024" cy="7254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fr-FR" dirty="0">
                  <a:latin typeface="Calibri Light" panose="020F0302020204030204" pitchFamily="34" charset="0"/>
                </a:rPr>
                <a:t>Essentiellement des juvéniles (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nourricerie</a:t>
              </a:r>
              <a:r>
                <a:rPr lang="fr-FR" dirty="0">
                  <a:latin typeface="Calibri Light" panose="020F0302020204030204" pitchFamily="34" charset="0"/>
                </a:rPr>
                <a:t>, 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refuge</a:t>
              </a:r>
              <a:r>
                <a:rPr lang="fr-FR" dirty="0">
                  <a:latin typeface="Calibri Light" panose="020F0302020204030204" pitchFamily="34" charset="0"/>
                </a:rPr>
                <a:t>) &amp; quelques adultes (</a:t>
              </a:r>
              <a:r>
                <a:rPr lang="fr-F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 Light" panose="020F0302020204030204" pitchFamily="34" charset="0"/>
                </a:rPr>
                <a:t>alimentation</a:t>
              </a:r>
              <a:r>
                <a:rPr lang="fr-FR" dirty="0">
                  <a:latin typeface="Calibri Light" panose="020F0302020204030204" pitchFamily="34" charset="0"/>
                </a:rPr>
                <a:t>)</a:t>
              </a:r>
            </a:p>
          </p:txBody>
        </p:sp>
        <p:pic>
          <p:nvPicPr>
            <p:cNvPr id="34841" name="Picture 31" descr="sprat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27930" y="5372820"/>
              <a:ext cx="600075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2" name="Picture 32" descr="sole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2955" y="5085482"/>
              <a:ext cx="8921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3" name="Picture 33" descr="Ba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723130" y="4869582"/>
              <a:ext cx="1120775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8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 </a:t>
            </a:r>
            <a:r>
              <a:rPr lang="en-GB" dirty="0" err="1" smtClean="0"/>
              <a:t>guildes</a:t>
            </a:r>
            <a:r>
              <a:rPr lang="en-GB" dirty="0" smtClean="0"/>
              <a:t> </a:t>
            </a:r>
            <a:r>
              <a:rPr lang="en-GB" dirty="0" err="1" smtClean="0"/>
              <a:t>écologiques</a:t>
            </a:r>
            <a:r>
              <a:rPr lang="en-GB" dirty="0" smtClean="0"/>
              <a:t> </a:t>
            </a:r>
            <a:r>
              <a:rPr lang="en-GB" dirty="0" err="1" smtClean="0"/>
              <a:t>variées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</a:rPr>
              <a:t>Différents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</a:rPr>
              <a:t> 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</a:rPr>
              <a:t>groupes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</a:rPr>
              <a:t>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…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différentes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utilisations de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l’estuaire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39550" y="1259468"/>
            <a:ext cx="23484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 err="1" smtClean="0">
                <a:latin typeface="Arial Rounded MT Bold" panose="020F0704030504030204" pitchFamily="34" charset="0"/>
              </a:rPr>
              <a:t>Estuaire</a:t>
            </a:r>
            <a:r>
              <a:rPr lang="en-US" u="sng" dirty="0" smtClean="0">
                <a:latin typeface="Arial Rounded MT Bold" panose="020F0704030504030204" pitchFamily="34" charset="0"/>
              </a:rPr>
              <a:t> de la Loire</a:t>
            </a:r>
            <a:endParaRPr lang="en-US" u="sng" dirty="0">
              <a:latin typeface="Arial Rounded MT Bold" panose="020F07040305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688151" y="5891262"/>
            <a:ext cx="6981640" cy="732758"/>
            <a:chOff x="1688151" y="5891262"/>
            <a:chExt cx="6981640" cy="732758"/>
          </a:xfrm>
        </p:grpSpPr>
        <p:pic>
          <p:nvPicPr>
            <p:cNvPr id="36" name="Picture 4" descr="Texte de police du logo vidéo, LIRE LA VIDÉO, texte, logo png | PNGEg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4360549" y="5891262"/>
              <a:ext cx="1862282" cy="70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6066784" y="5977689"/>
              <a:ext cx="2603007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Jusqu’à 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25’05</a:t>
              </a:r>
            </a:p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  (5min)</a:t>
              </a:r>
              <a:endParaRPr lang="fr-FR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1688151" y="6141918"/>
              <a:ext cx="267239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u="sng" dirty="0" err="1" smtClean="0">
                  <a:latin typeface="Arial Rounded MT Bold" panose="020F0704030504030204" pitchFamily="34" charset="0"/>
                </a:rPr>
                <a:t>Estuaire</a:t>
              </a:r>
              <a:r>
                <a:rPr lang="en-US" u="sng" dirty="0" smtClean="0">
                  <a:latin typeface="Arial Rounded MT Bold" panose="020F0704030504030204" pitchFamily="34" charset="0"/>
                </a:rPr>
                <a:t> de la Gironde</a:t>
              </a:r>
              <a:endParaRPr lang="en-US" u="sng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4505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3"/>
          <p:cNvSpPr>
            <a:spLocks noChangeArrowheads="1"/>
          </p:cNvSpPr>
          <p:nvPr/>
        </p:nvSpPr>
        <p:spPr bwMode="auto">
          <a:xfrm>
            <a:off x="-684213" y="1419225"/>
            <a:ext cx="9274176" cy="220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Présence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régulière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dans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les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estuaires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sous </a:t>
            </a:r>
            <a:r>
              <a:rPr lang="en-GB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certaines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conditions 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température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GB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saisons</a:t>
            </a:r>
            <a:r>
              <a:rPr lang="en-GB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…)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Nourricerie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pour les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juvéniles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et/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ou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alimentation pour les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adultes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(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prédateurs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Zone de reproduction</a:t>
            </a:r>
          </a:p>
          <a:p>
            <a:pPr lvl="2"/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2"/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2"/>
            <a:r>
              <a:rPr lang="en-GB" sz="20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Dans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 la Gironde 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: 21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espèces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recensées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(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Maigre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</a:rPr>
              <a:t>Merlan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, Sole, Sprat, …)</a:t>
            </a:r>
          </a:p>
        </p:txBody>
      </p:sp>
      <p:sp>
        <p:nvSpPr>
          <p:cNvPr id="1028" name="Rectangle 14"/>
          <p:cNvSpPr>
            <a:spLocks noChangeArrowheads="1"/>
          </p:cNvSpPr>
          <p:nvPr/>
        </p:nvSpPr>
        <p:spPr bwMode="auto">
          <a:xfrm>
            <a:off x="468313" y="6261100"/>
            <a:ext cx="29546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solidFill>
                  <a:schemeClr val="tx1"/>
                </a:solidFill>
                <a:latin typeface="Calibri Light" panose="020F0302020204030204" pitchFamily="34" charset="0"/>
              </a:rPr>
              <a:t>Anchois </a:t>
            </a:r>
            <a:r>
              <a:rPr lang="fr-FR" sz="1600" i="1">
                <a:solidFill>
                  <a:schemeClr val="tx1"/>
                </a:solidFill>
                <a:latin typeface="Calibri Light" panose="020F0302020204030204" pitchFamily="34" charset="0"/>
              </a:rPr>
              <a:t>Engraulis encrasicolus</a:t>
            </a:r>
            <a:r>
              <a:rPr lang="fr-FR" sz="160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</a:p>
        </p:txBody>
      </p:sp>
      <p:sp>
        <p:nvSpPr>
          <p:cNvPr id="1029" name="Rectangle 15"/>
          <p:cNvSpPr>
            <a:spLocks noChangeArrowheads="1"/>
          </p:cNvSpPr>
          <p:nvPr/>
        </p:nvSpPr>
        <p:spPr bwMode="auto">
          <a:xfrm>
            <a:off x="5364088" y="6265779"/>
            <a:ext cx="220624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Bar </a:t>
            </a:r>
            <a:r>
              <a:rPr lang="fr-FR" sz="1600" i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Dicentrarchus</a:t>
            </a:r>
            <a:r>
              <a:rPr lang="fr-FR" sz="1600" i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i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labrax</a:t>
            </a:r>
            <a:endParaRPr lang="fr-FR" sz="1600" i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30966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13945"/>
              </p:ext>
            </p:extLst>
          </p:nvPr>
        </p:nvGraphicFramePr>
        <p:xfrm>
          <a:off x="250825" y="4751388"/>
          <a:ext cx="4033838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Image bitmap" r:id="rId3" imgW="4138019" imgH="1303133" progId="PBrush">
                  <p:embed/>
                </p:oleObj>
              </mc:Choice>
              <mc:Fallback>
                <p:oleObj name="Image bitmap" r:id="rId3" imgW="4138019" imgH="1303133" progId="PBrush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751388"/>
                        <a:ext cx="4033838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20"/>
          <p:cNvSpPr>
            <a:spLocks noChangeArrowheads="1"/>
          </p:cNvSpPr>
          <p:nvPr/>
        </p:nvSpPr>
        <p:spPr bwMode="auto">
          <a:xfrm>
            <a:off x="-396875" y="3954463"/>
            <a:ext cx="8216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3"/>
            <a:r>
              <a:rPr lang="fr-FR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Certaines ont un intérêt halieutique majeur</a:t>
            </a:r>
          </a:p>
        </p:txBody>
      </p:sp>
      <p:pic>
        <p:nvPicPr>
          <p:cNvPr id="1032" name="Picture 21" descr="DSC00909"/>
          <p:cNvPicPr>
            <a:picLocks noChangeAspect="1" noChangeArrowheads="1"/>
          </p:cNvPicPr>
          <p:nvPr/>
        </p:nvPicPr>
        <p:blipFill>
          <a:blip r:embed="rId5"/>
          <a:srcRect t="7497" b="7497"/>
          <a:stretch>
            <a:fillRect/>
          </a:stretch>
        </p:blipFill>
        <p:spPr bwMode="auto">
          <a:xfrm>
            <a:off x="5219700" y="4459288"/>
            <a:ext cx="2808288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 </a:t>
            </a:r>
            <a:r>
              <a:rPr lang="en-GB" dirty="0" err="1" smtClean="0"/>
              <a:t>guildes</a:t>
            </a:r>
            <a:r>
              <a:rPr lang="en-GB" dirty="0" smtClean="0"/>
              <a:t> </a:t>
            </a:r>
            <a:r>
              <a:rPr lang="en-GB" dirty="0" err="1" smtClean="0"/>
              <a:t>écologiques</a:t>
            </a:r>
            <a:r>
              <a:rPr lang="en-GB" dirty="0" smtClean="0"/>
              <a:t> </a:t>
            </a:r>
            <a:r>
              <a:rPr lang="en-GB" dirty="0" err="1" smtClean="0"/>
              <a:t>variées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Les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espèces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marines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/>
      <p:bldP spid="1029" grpId="0"/>
      <p:bldP spid="10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358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 </a:t>
            </a:r>
            <a:r>
              <a:rPr lang="en-GB" dirty="0" err="1" smtClean="0"/>
              <a:t>guildes</a:t>
            </a:r>
            <a:r>
              <a:rPr lang="en-GB" dirty="0" smtClean="0"/>
              <a:t> </a:t>
            </a:r>
            <a:r>
              <a:rPr lang="en-GB" dirty="0" err="1" smtClean="0"/>
              <a:t>écologiques</a:t>
            </a:r>
            <a:r>
              <a:rPr lang="en-GB" dirty="0" smtClean="0"/>
              <a:t> </a:t>
            </a:r>
            <a:r>
              <a:rPr lang="en-GB" dirty="0" err="1" smtClean="0"/>
              <a:t>variées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Les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espèces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marines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209117" y="2852936"/>
            <a:ext cx="6245861" cy="3712846"/>
            <a:chOff x="-1240068" y="1236764"/>
            <a:chExt cx="6246438" cy="35864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0068" y="1236764"/>
              <a:ext cx="6241473" cy="3394363"/>
            </a:xfrm>
            <a:prstGeom prst="rect">
              <a:avLst/>
            </a:prstGeom>
          </p:spPr>
        </p:pic>
        <p:sp>
          <p:nvSpPr>
            <p:cNvPr id="16" name="Zone de texte 61"/>
            <p:cNvSpPr txBox="1"/>
            <p:nvPr/>
          </p:nvSpPr>
          <p:spPr>
            <a:xfrm>
              <a:off x="-1233140" y="4512465"/>
              <a:ext cx="6239510" cy="31073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fr-FR" sz="1000" b="1" u="sng" cap="small" spc="30" dirty="0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Figure </a:t>
              </a:r>
              <a:r>
                <a:rPr lang="fr-FR" sz="1000" b="1" cap="small" spc="30" dirty="0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1. Cycle de vie de la sole commune (Source : Durieux, 2007) et phases sensibles (Eclairs rouges et bleu ; Source : </a:t>
              </a:r>
              <a:r>
                <a:rPr lang="fr-FR" sz="1000" b="1" cap="small" spc="30" dirty="0" err="1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C.Gaudard</a:t>
              </a:r>
              <a:r>
                <a:rPr lang="fr-FR" sz="1000" b="1" cap="small" spc="30" dirty="0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)</a:t>
              </a:r>
            </a:p>
          </p:txBody>
        </p:sp>
      </p:grp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144" y="879928"/>
            <a:ext cx="2867670" cy="29932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158850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du cycle de vie de la sole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AutoShape 5"/>
          <p:cNvSpPr>
            <a:spLocks noChangeArrowheads="1"/>
          </p:cNvSpPr>
          <p:nvPr/>
        </p:nvSpPr>
        <p:spPr bwMode="auto">
          <a:xfrm rot="-5397242">
            <a:off x="3210387" y="2418941"/>
            <a:ext cx="414338" cy="278393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399" y="11976"/>
                  <a:pt x="5783" y="13119"/>
                  <a:pt x="6493" y="14057"/>
                </a:cubicBezTo>
                <a:lnTo>
                  <a:pt x="2186" y="17315"/>
                </a:lnTo>
                <a:cubicBezTo>
                  <a:pt x="767" y="15439"/>
                  <a:pt x="0" y="13152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1600">
              <a:latin typeface="Calibri Light" panose="020F0302020204030204" pitchFamily="34" charset="0"/>
            </a:endParaRP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 rot="5402758">
            <a:off x="2737863" y="2997027"/>
            <a:ext cx="414337" cy="264637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399" y="11870"/>
                  <a:pt x="5718" y="12916"/>
                  <a:pt x="6313" y="13805"/>
                </a:cubicBezTo>
                <a:lnTo>
                  <a:pt x="1827" y="16810"/>
                </a:lnTo>
                <a:cubicBezTo>
                  <a:pt x="636" y="15032"/>
                  <a:pt x="0" y="12940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1600">
              <a:latin typeface="Calibri Light" panose="020F0302020204030204" pitchFamily="34" charset="0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356170" y="3463667"/>
            <a:ext cx="14941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err="1">
                <a:solidFill>
                  <a:srgbClr val="008000"/>
                </a:solidFill>
                <a:latin typeface="Calibri Light" panose="020F0302020204030204" pitchFamily="34" charset="0"/>
              </a:rPr>
              <a:t>Anadromes</a:t>
            </a:r>
            <a:endParaRPr lang="en-US" sz="1600" b="1" dirty="0">
              <a:solidFill>
                <a:srgbClr val="008000"/>
              </a:solidFill>
              <a:latin typeface="Calibri Light" panose="020F0302020204030204" pitchFamily="34" charset="0"/>
            </a:endParaRPr>
          </a:p>
          <a:p>
            <a:pPr algn="ctr" eaLnBrk="0" hangingPunct="0"/>
            <a:r>
              <a:rPr lang="en-US" sz="1600" b="1" dirty="0">
                <a:solidFill>
                  <a:srgbClr val="008000"/>
                </a:solidFill>
                <a:latin typeface="Calibri Light" panose="020F0302020204030204" pitchFamily="34" charset="0"/>
              </a:rPr>
              <a:t>(</a:t>
            </a:r>
            <a:r>
              <a:rPr lang="en-US" sz="1600" b="1" dirty="0" err="1">
                <a:solidFill>
                  <a:srgbClr val="008000"/>
                </a:solidFill>
                <a:latin typeface="Calibri Light" panose="020F0302020204030204" pitchFamily="34" charset="0"/>
              </a:rPr>
              <a:t>potamotoques</a:t>
            </a:r>
            <a:r>
              <a:rPr lang="en-US" sz="1600" b="1" dirty="0">
                <a:solidFill>
                  <a:srgbClr val="008000"/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251520" y="4096982"/>
            <a:ext cx="152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err="1">
                <a:solidFill>
                  <a:srgbClr val="0000FF"/>
                </a:solidFill>
                <a:latin typeface="Calibri Light" panose="020F0302020204030204" pitchFamily="34" charset="0"/>
              </a:rPr>
              <a:t>Catadromes</a:t>
            </a:r>
            <a:endParaRPr lang="en-US" sz="1600" b="1" dirty="0">
              <a:solidFill>
                <a:srgbClr val="0000FF"/>
              </a:solidFill>
              <a:latin typeface="Calibri Light" panose="020F0302020204030204" pitchFamily="34" charset="0"/>
            </a:endParaRPr>
          </a:p>
          <a:p>
            <a:pPr algn="ctr" eaLnBrk="0" hangingPunct="0"/>
            <a:r>
              <a:rPr lang="en-US" sz="1600" b="1" dirty="0">
                <a:solidFill>
                  <a:srgbClr val="0000FF"/>
                </a:solidFill>
                <a:latin typeface="Calibri Light" panose="020F0302020204030204" pitchFamily="34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alibri Light" panose="020F0302020204030204" pitchFamily="34" charset="0"/>
              </a:rPr>
              <a:t>thalassotoques</a:t>
            </a:r>
            <a:r>
              <a:rPr lang="en-US" sz="1600" b="1" dirty="0">
                <a:solidFill>
                  <a:srgbClr val="0000FF"/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395536" y="1268413"/>
            <a:ext cx="8459788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«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Espèces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capables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de passer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périodiquement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à des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stades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ontogéniques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précis des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eaux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douces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aux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eaux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marines et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inversement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» 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(Fontaine, 1976)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386544" y="5812775"/>
            <a:ext cx="35820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Au </a:t>
            </a:r>
            <a:r>
              <a:rPr lang="en-US" sz="16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moins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deux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 passages </a:t>
            </a:r>
            <a:r>
              <a:rPr lang="en-US" sz="16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dans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 les </a:t>
            </a:r>
            <a:r>
              <a:rPr lang="en-US" sz="16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estuaires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 au </a:t>
            </a:r>
            <a:r>
              <a:rPr lang="en-US" sz="16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cours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 du cycle de vie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791564" y="2682927"/>
            <a:ext cx="2897286" cy="2806710"/>
            <a:chOff x="1791564" y="2682927"/>
            <a:chExt cx="2897286" cy="2806710"/>
          </a:xfrm>
        </p:grpSpPr>
        <p:sp>
          <p:nvSpPr>
            <p:cNvPr id="36866" name="Rectangle 2"/>
            <p:cNvSpPr>
              <a:spLocks noChangeArrowheads="1"/>
            </p:cNvSpPr>
            <p:nvPr/>
          </p:nvSpPr>
          <p:spPr bwMode="auto">
            <a:xfrm>
              <a:off x="3105542" y="3457575"/>
              <a:ext cx="417512" cy="1216025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67" name="Rectangle 3"/>
            <p:cNvSpPr>
              <a:spLocks noChangeArrowheads="1"/>
            </p:cNvSpPr>
            <p:nvPr/>
          </p:nvSpPr>
          <p:spPr bwMode="auto">
            <a:xfrm>
              <a:off x="3516289" y="3457575"/>
              <a:ext cx="826921" cy="1216025"/>
            </a:xfrm>
            <a:prstGeom prst="rect">
              <a:avLst/>
            </a:prstGeom>
            <a:solidFill>
              <a:srgbClr val="00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801234" y="3457575"/>
              <a:ext cx="1295400" cy="1216025"/>
            </a:xfrm>
            <a:prstGeom prst="rect">
              <a:avLst/>
            </a:prstGeom>
            <a:solidFill>
              <a:srgbClr val="33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3" name="Text Box 9"/>
            <p:cNvSpPr txBox="1">
              <a:spLocks noChangeArrowheads="1"/>
            </p:cNvSpPr>
            <p:nvPr/>
          </p:nvSpPr>
          <p:spPr bwMode="auto">
            <a:xfrm>
              <a:off x="1791564" y="5151083"/>
              <a:ext cx="1066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Ocean</a:t>
              </a:r>
            </a:p>
          </p:txBody>
        </p:sp>
        <p:sp>
          <p:nvSpPr>
            <p:cNvPr id="36874" name="Text Box 10"/>
            <p:cNvSpPr txBox="1">
              <a:spLocks noChangeArrowheads="1"/>
            </p:cNvSpPr>
            <p:nvPr/>
          </p:nvSpPr>
          <p:spPr bwMode="auto">
            <a:xfrm>
              <a:off x="3177550" y="5140325"/>
              <a:ext cx="15113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Continent</a:t>
              </a:r>
            </a:p>
          </p:txBody>
        </p:sp>
        <p:sp>
          <p:nvSpPr>
            <p:cNvPr id="36877" name="AutoShape 13"/>
            <p:cNvSpPr>
              <a:spLocks noChangeArrowheads="1"/>
            </p:cNvSpPr>
            <p:nvPr/>
          </p:nvSpPr>
          <p:spPr bwMode="auto">
            <a:xfrm>
              <a:off x="3897630" y="4829175"/>
              <a:ext cx="158750" cy="360363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00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8" name="AutoShape 14"/>
            <p:cNvSpPr>
              <a:spLocks noChangeArrowheads="1"/>
            </p:cNvSpPr>
            <p:nvPr/>
          </p:nvSpPr>
          <p:spPr bwMode="auto">
            <a:xfrm>
              <a:off x="2241446" y="4829175"/>
              <a:ext cx="158750" cy="360363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33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9" name="AutoShape 15"/>
            <p:cNvSpPr>
              <a:spLocks noChangeArrowheads="1"/>
            </p:cNvSpPr>
            <p:nvPr/>
          </p:nvSpPr>
          <p:spPr bwMode="auto">
            <a:xfrm rot="10800000">
              <a:off x="3234923" y="3005519"/>
              <a:ext cx="158750" cy="360362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FF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80" name="Text Box 16"/>
            <p:cNvSpPr txBox="1">
              <a:spLocks noChangeArrowheads="1"/>
            </p:cNvSpPr>
            <p:nvPr/>
          </p:nvSpPr>
          <p:spPr bwMode="auto">
            <a:xfrm>
              <a:off x="2813031" y="2682927"/>
              <a:ext cx="1066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err="1">
                  <a:solidFill>
                    <a:schemeClr val="tx1"/>
                  </a:solidFill>
                  <a:latin typeface="Calibri Light" panose="020F0302020204030204" pitchFamily="34" charset="0"/>
                </a:rPr>
                <a:t>Estuaire</a:t>
              </a:r>
              <a:endParaRPr lang="en-US" sz="16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6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 </a:t>
            </a:r>
            <a:r>
              <a:rPr lang="en-GB" dirty="0" err="1" smtClean="0"/>
              <a:t>guildes</a:t>
            </a:r>
            <a:r>
              <a:rPr lang="en-GB" dirty="0" smtClean="0"/>
              <a:t> </a:t>
            </a:r>
            <a:r>
              <a:rPr lang="en-GB" dirty="0" err="1" smtClean="0"/>
              <a:t>écologiques</a:t>
            </a:r>
            <a:r>
              <a:rPr lang="en-GB" dirty="0" smtClean="0"/>
              <a:t> </a:t>
            </a:r>
            <a:r>
              <a:rPr lang="en-GB" dirty="0" err="1" smtClean="0"/>
              <a:t>variées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Les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espèces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amphihalines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214862" y="2905608"/>
            <a:ext cx="2619375" cy="2942603"/>
            <a:chOff x="6214862" y="2905608"/>
            <a:chExt cx="2619375" cy="2942603"/>
          </a:xfrm>
        </p:grpSpPr>
        <p:sp>
          <p:nvSpPr>
            <p:cNvPr id="3" name="Rectangle 2"/>
            <p:cNvSpPr/>
            <p:nvPr/>
          </p:nvSpPr>
          <p:spPr>
            <a:xfrm>
              <a:off x="7136793" y="5478879"/>
              <a:ext cx="891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(9min</a:t>
              </a:r>
              <a:r>
                <a:rPr lang="fr-FR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862" y="2905608"/>
              <a:ext cx="2619375" cy="1847850"/>
            </a:xfrm>
            <a:prstGeom prst="rect">
              <a:avLst/>
            </a:prstGeom>
          </p:spPr>
        </p:pic>
        <p:pic>
          <p:nvPicPr>
            <p:cNvPr id="19" name="Picture 4" descr="Texte de police du logo vidéo, LIRE LA VIDÉO, texte, logo png | PNGEgg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6455137" y="4651006"/>
              <a:ext cx="2221319" cy="84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/>
      <p:bldP spid="24584" grpId="0"/>
      <p:bldP spid="36875" grpId="0"/>
      <p:bldP spid="245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pédagogiques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L’habitat estuarien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Identifier les facteurs de l’environnement estuarien structurant la biodiversité ichtyologique et appréhender leur variabilité (gradients, saisons…)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Les assemblages de poissons en estuaire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Décrire les assemblages de poissons en estuaire selon différents regards (morphologie, </a:t>
            </a:r>
            <a:r>
              <a:rPr lang="fr-FR" dirty="0" err="1" smtClean="0"/>
              <a:t>trophie</a:t>
            </a:r>
            <a:r>
              <a:rPr lang="fr-FR" dirty="0" smtClean="0"/>
              <a:t>, écologie, cycle de vie….)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Comprendre et décrire les cycles de vie des poissons marins et amphihalins fréquentant les estuaires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Identifier les enjeux écologiques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Les effets potentiels des changements globaux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 partir d’un exemple, celui de l’estuaire de la Gironde, comprendre comment les changements globaux peuvent affecter la biodiversité (notamment les poissons)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ChangeArrowheads="1"/>
          </p:cNvSpPr>
          <p:nvPr/>
        </p:nvSpPr>
        <p:spPr bwMode="auto">
          <a:xfrm>
            <a:off x="179388" y="1447800"/>
            <a:ext cx="8208962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Clr>
                <a:srgbClr val="FF6600"/>
              </a:buClr>
              <a:buFontTx/>
              <a:buChar char="•"/>
            </a:pPr>
            <a:r>
              <a:rPr lang="fr-FR" b="1" dirty="0">
                <a:solidFill>
                  <a:schemeClr val="tx1"/>
                </a:solidFill>
                <a:latin typeface="Calibri Light" panose="020F0302020204030204" pitchFamily="34" charset="0"/>
              </a:rPr>
              <a:t>  Présence accidentelle dans l’estuaire</a:t>
            </a:r>
            <a:endParaRPr lang="en-US" sz="8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	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Arial" charset="0"/>
              </a:rPr>
              <a:t>─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Crues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Perche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	─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Sécheresse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Epinoche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) </a:t>
            </a: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/>
            <a:endParaRPr lang="fr-FR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/>
            <a:endParaRPr 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>
              <a:buClr>
                <a:srgbClr val="FF6600"/>
              </a:buClr>
              <a:buFontTx/>
              <a:buChar char="•"/>
            </a:pP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  </a:t>
            </a:r>
            <a:r>
              <a:rPr lang="fr-FR" b="1" dirty="0">
                <a:solidFill>
                  <a:schemeClr val="tx1"/>
                </a:solidFill>
                <a:latin typeface="Calibri Light" panose="020F0302020204030204" pitchFamily="34" charset="0"/>
              </a:rPr>
              <a:t>Lien entre les zones humides annexes et la rivière</a:t>
            </a:r>
            <a:endParaRPr lang="fr-FR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>
              <a:buClr>
                <a:srgbClr val="FF6600"/>
              </a:buClr>
            </a:pPr>
            <a:endParaRPr lang="fr-FR" sz="8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/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─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Persistance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du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vecteur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tidal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	─ </a:t>
            </a: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Marnage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	─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Vasières</a:t>
            </a:r>
            <a:endParaRPr 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131840" y="4464050"/>
            <a:ext cx="1529201" cy="1141314"/>
            <a:chOff x="3131840" y="4464050"/>
            <a:chExt cx="1529201" cy="1141314"/>
          </a:xfrm>
        </p:grpSpPr>
        <p:sp>
          <p:nvSpPr>
            <p:cNvPr id="38915" name="Rectangle 7"/>
            <p:cNvSpPr>
              <a:spLocks noChangeArrowheads="1"/>
            </p:cNvSpPr>
            <p:nvPr/>
          </p:nvSpPr>
          <p:spPr bwMode="auto">
            <a:xfrm>
              <a:off x="3131840" y="5205254"/>
              <a:ext cx="152920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538163" lvl="3"/>
              <a:r>
                <a:rPr lang="fr-FR" sz="2000" b="1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Survie ?</a:t>
              </a:r>
            </a:p>
          </p:txBody>
        </p:sp>
        <p:sp>
          <p:nvSpPr>
            <p:cNvPr id="38916" name="AutoShape 9"/>
            <p:cNvSpPr>
              <a:spLocks noChangeArrowheads="1"/>
            </p:cNvSpPr>
            <p:nvPr/>
          </p:nvSpPr>
          <p:spPr bwMode="auto">
            <a:xfrm>
              <a:off x="3635375" y="4464050"/>
              <a:ext cx="938213" cy="43338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pic>
        <p:nvPicPr>
          <p:cNvPr id="38917" name="Picture 8" descr="http://www.agrino.org/fishing/photos/freshfish/pikeper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25" y="1341438"/>
            <a:ext cx="2087563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10" descr="http://green.kingcounty.gov/lakes/img/three-spined%20sticklebac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1989138"/>
            <a:ext cx="18002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 </a:t>
            </a:r>
            <a:r>
              <a:rPr lang="en-GB" dirty="0" err="1" smtClean="0"/>
              <a:t>guildes</a:t>
            </a:r>
            <a:r>
              <a:rPr lang="en-GB" dirty="0" smtClean="0"/>
              <a:t> </a:t>
            </a:r>
            <a:r>
              <a:rPr lang="en-GB" dirty="0" err="1" smtClean="0"/>
              <a:t>écologiques</a:t>
            </a:r>
            <a:r>
              <a:rPr lang="en-GB" dirty="0" smtClean="0"/>
              <a:t> </a:t>
            </a:r>
            <a:r>
              <a:rPr lang="en-GB" dirty="0" err="1" smtClean="0"/>
              <a:t>variées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Les 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poissons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d’eau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douce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412776"/>
            <a:ext cx="7387200" cy="4680520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Présence des espèces variant </a:t>
            </a:r>
            <a:r>
              <a:rPr lang="fr-FR" dirty="0" smtClean="0"/>
              <a:t>:</a:t>
            </a:r>
          </a:p>
          <a:p>
            <a:pPr>
              <a:defRPr/>
            </a:pPr>
            <a:endParaRPr lang="fr-FR" dirty="0"/>
          </a:p>
          <a:p>
            <a:pPr marL="285750" indent="-285750">
              <a:buFontTx/>
              <a:buChar char="-"/>
              <a:defRPr/>
            </a:pPr>
            <a:r>
              <a:rPr lang="fr-FR" dirty="0" smtClean="0"/>
              <a:t>à l’échelle saisonnière (amphihalins, espèces marines)</a:t>
            </a:r>
          </a:p>
          <a:p>
            <a:pPr marL="285750" indent="-285750">
              <a:buFontTx/>
              <a:buChar char="-"/>
              <a:defRPr/>
            </a:pPr>
            <a:r>
              <a:rPr lang="fr-FR" dirty="0"/>
              <a:t>d</a:t>
            </a:r>
            <a:r>
              <a:rPr lang="fr-FR" dirty="0" smtClean="0"/>
              <a:t>’une année sur l’autre (en relation avec le climat, l’hydrologie)</a:t>
            </a:r>
          </a:p>
          <a:p>
            <a:pPr marL="285750" indent="-285750">
              <a:buFontTx/>
              <a:buChar char="-"/>
              <a:defRPr/>
            </a:pPr>
            <a:r>
              <a:rPr lang="fr-FR" dirty="0"/>
              <a:t>s</a:t>
            </a:r>
            <a:r>
              <a:rPr lang="fr-FR" dirty="0" smtClean="0"/>
              <a:t>elon les stades ontogéniques (juvéniles marins)</a:t>
            </a:r>
          </a:p>
          <a:p>
            <a:pPr>
              <a:defRPr/>
            </a:pPr>
            <a:endParaRPr lang="fr-FR" dirty="0" smtClean="0"/>
          </a:p>
          <a:p>
            <a:pPr>
              <a:defRPr/>
            </a:pPr>
            <a:endParaRPr lang="fr-FR" dirty="0"/>
          </a:p>
          <a:p>
            <a:pPr algn="ctr">
              <a:buFont typeface="Wingdings" pitchFamily="2" charset="2"/>
              <a:buNone/>
              <a:defRPr/>
            </a:pPr>
            <a:r>
              <a:rPr lang="fr-FR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Les poissons sont présents dans les estuaires lorsque les conditions sont favorables en fonction de leur stade de vie.</a:t>
            </a:r>
            <a:endParaRPr lang="fr-FR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0" dirty="0" err="1"/>
              <a:t>Variabilité</a:t>
            </a:r>
            <a:r>
              <a:rPr lang="en-GB" b="1" kern="0" dirty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> </a:t>
            </a:r>
            <a:r>
              <a:rPr lang="en-GB" b="1" kern="0" dirty="0" smtClean="0"/>
              <a:t/>
            </a:r>
            <a:br>
              <a:rPr lang="en-GB" b="1" kern="0" dirty="0" smtClean="0"/>
            </a:b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Un habitat-</a:t>
            </a:r>
            <a:r>
              <a:rPr lang="en-GB" sz="1800" dirty="0" err="1">
                <a:solidFill>
                  <a:schemeClr val="tx2">
                    <a:lumMod val="75000"/>
                  </a:schemeClr>
                </a:solidFill>
              </a:rPr>
              <a:t>clé</a:t>
            </a: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tx2">
                    <a:lumMod val="75000"/>
                  </a:schemeClr>
                </a:solidFill>
              </a:rPr>
              <a:t>transitoire</a:t>
            </a:r>
            <a:r>
              <a:rPr lang="en-GB" sz="1800" dirty="0" smtClean="0">
                <a:solidFill>
                  <a:srgbClr val="66CCFF"/>
                </a:solidFill>
              </a:rPr>
              <a:t/>
            </a:r>
            <a:br>
              <a:rPr lang="en-GB" sz="1800" dirty="0" smtClean="0">
                <a:solidFill>
                  <a:srgbClr val="66CCFF"/>
                </a:solidFill>
              </a:rPr>
            </a:br>
            <a:endParaRPr lang="fr-FR" sz="1200" dirty="0">
              <a:solidFill>
                <a:srgbClr val="66CCFF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7864" y="606698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(</a:t>
            </a:r>
            <a:r>
              <a:rPr lang="en-GB" sz="1400" dirty="0" err="1">
                <a:solidFill>
                  <a:schemeClr val="bg2"/>
                </a:solidFill>
              </a:rPr>
              <a:t>Gili</a:t>
            </a:r>
            <a:r>
              <a:rPr lang="en-GB" sz="1400" dirty="0">
                <a:solidFill>
                  <a:schemeClr val="bg2"/>
                </a:solidFill>
              </a:rPr>
              <a:t> 2002)</a:t>
            </a:r>
            <a:endParaRPr lang="fr-FR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7"/>
          <p:cNvSpPr>
            <a:spLocks noGrp="1" noChangeArrowheads="1"/>
          </p:cNvSpPr>
          <p:nvPr>
            <p:ph idx="1"/>
          </p:nvPr>
        </p:nvSpPr>
        <p:spPr>
          <a:xfrm>
            <a:off x="549192" y="1308050"/>
            <a:ext cx="7387200" cy="4680520"/>
          </a:xfrm>
        </p:spPr>
        <p:txBody>
          <a:bodyPr>
            <a:norm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Le nombre total d’espèces augmente avec la </a:t>
            </a:r>
            <a:r>
              <a:rPr lang="fr-FR" sz="2000" b="1" dirty="0" smtClean="0">
                <a:solidFill>
                  <a:srgbClr val="CC3300"/>
                </a:solidFill>
              </a:rPr>
              <a:t>salinité</a:t>
            </a:r>
            <a:r>
              <a:rPr lang="fr-FR" sz="2000" b="1" dirty="0" smtClean="0"/>
              <a:t>.</a:t>
            </a:r>
            <a:endParaRPr lang="fr-FR" sz="2000" b="1" dirty="0" smtClean="0">
              <a:solidFill>
                <a:srgbClr val="CC33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intra-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estuarienne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(1)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463" y="1941513"/>
            <a:ext cx="7331075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5219700" y="6308725"/>
            <a:ext cx="24876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atin typeface="+mn-lt"/>
              </a:rPr>
              <a:t>D’après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Delphine</a:t>
            </a:r>
            <a:r>
              <a:rPr lang="en-US" sz="1200" dirty="0">
                <a:latin typeface="+mn-lt"/>
              </a:rPr>
              <a:t> Nicolas, 2010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7"/>
          <p:cNvSpPr>
            <a:spLocks noChangeArrowheads="1"/>
          </p:cNvSpPr>
          <p:nvPr/>
        </p:nvSpPr>
        <p:spPr bwMode="auto">
          <a:xfrm>
            <a:off x="539552" y="1347788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CC3300"/>
              </a:buClr>
              <a:buSzPct val="60000"/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densité totale est structurée par la </a:t>
            </a:r>
            <a:r>
              <a:rPr lang="fr-FR" sz="2000" b="1" dirty="0">
                <a:solidFill>
                  <a:srgbClr val="CC33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salinité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" y="2024534"/>
            <a:ext cx="7258050" cy="4068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" name="ZoneTexte 37"/>
          <p:cNvSpPr txBox="1"/>
          <p:nvPr/>
        </p:nvSpPr>
        <p:spPr>
          <a:xfrm>
            <a:off x="5219700" y="6308725"/>
            <a:ext cx="23294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 smtClean="0">
                <a:latin typeface="+mn-lt"/>
              </a:rPr>
              <a:t>D’après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smtClean="0">
                <a:latin typeface="+mn-lt"/>
              </a:rPr>
              <a:t>Delphine </a:t>
            </a:r>
            <a:r>
              <a:rPr lang="en-US" sz="1200" dirty="0">
                <a:latin typeface="+mn-lt"/>
              </a:rPr>
              <a:t>Nicolas, 2010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intra-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estuarienne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(2)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5"/>
          <p:cNvSpPr>
            <a:spLocks noGrp="1" noChangeArrowheads="1"/>
          </p:cNvSpPr>
          <p:nvPr>
            <p:ph idx="1"/>
          </p:nvPr>
        </p:nvSpPr>
        <p:spPr>
          <a:xfrm>
            <a:off x="457200" y="1189059"/>
            <a:ext cx="8534400" cy="50111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000" dirty="0" smtClean="0"/>
              <a:t>Le nombre total d’espèce augmente avec la </a:t>
            </a:r>
            <a:r>
              <a:rPr lang="fr-FR" sz="2000" b="1" dirty="0" smtClean="0">
                <a:solidFill>
                  <a:srgbClr val="CC3300"/>
                </a:solidFill>
              </a:rPr>
              <a:t>taille de l’estuaire            </a:t>
            </a:r>
            <a:r>
              <a:rPr lang="fr-FR" sz="1200" dirty="0" smtClean="0">
                <a:solidFill>
                  <a:srgbClr val="808080"/>
                </a:solidFill>
              </a:rPr>
              <a:t>(Nicolas et al., 2010a;b)</a:t>
            </a:r>
            <a:endParaRPr lang="fr-FR" sz="1200" dirty="0" smtClean="0"/>
          </a:p>
        </p:txBody>
      </p:sp>
      <p:sp>
        <p:nvSpPr>
          <p:cNvPr id="164895" name="Rectangle 31"/>
          <p:cNvSpPr>
            <a:spLocks noChangeArrowheads="1"/>
          </p:cNvSpPr>
          <p:nvPr/>
        </p:nvSpPr>
        <p:spPr bwMode="auto">
          <a:xfrm>
            <a:off x="1403648" y="3429000"/>
            <a:ext cx="1905000" cy="3276600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pic>
        <p:nvPicPr>
          <p:cNvPr id="164896" name="Picture 32" descr="Girond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D380"/>
              </a:clrFrom>
              <a:clrTo>
                <a:srgbClr val="FFD380">
                  <a:alpha val="0"/>
                </a:srgbClr>
              </a:clrTo>
            </a:clrChange>
          </a:blip>
          <a:srcRect l="21194" t="12482" r="13205" b="10254"/>
          <a:stretch>
            <a:fillRect/>
          </a:stretch>
        </p:blipFill>
        <p:spPr bwMode="auto">
          <a:xfrm>
            <a:off x="1403648" y="3276600"/>
            <a:ext cx="20526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901" name="Rectangle 37"/>
          <p:cNvSpPr>
            <a:spLocks noChangeArrowheads="1"/>
          </p:cNvSpPr>
          <p:nvPr/>
        </p:nvSpPr>
        <p:spPr bwMode="auto">
          <a:xfrm>
            <a:off x="4070648" y="3810000"/>
            <a:ext cx="2286000" cy="1905000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994448" y="3733800"/>
            <a:ext cx="2438400" cy="2128838"/>
            <a:chOff x="1728" y="2448"/>
            <a:chExt cx="1536" cy="1341"/>
          </a:xfrm>
        </p:grpSpPr>
        <p:pic>
          <p:nvPicPr>
            <p:cNvPr id="45078" name="Picture 39" descr="Goyen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D380"/>
                </a:clrFrom>
                <a:clrTo>
                  <a:srgbClr val="FFD380">
                    <a:alpha val="0"/>
                  </a:srgbClr>
                </a:clrTo>
              </a:clrChange>
            </a:blip>
            <a:srcRect l="22203" t="29915" r="14214" b="30910"/>
            <a:stretch>
              <a:fillRect/>
            </a:stretch>
          </p:blipFill>
          <p:spPr bwMode="auto">
            <a:xfrm>
              <a:off x="1728" y="2448"/>
              <a:ext cx="1536" cy="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9" name="Text Box 40"/>
            <p:cNvSpPr txBox="1">
              <a:spLocks noChangeArrowheads="1"/>
            </p:cNvSpPr>
            <p:nvPr/>
          </p:nvSpPr>
          <p:spPr bwMode="auto">
            <a:xfrm>
              <a:off x="2496" y="2448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Goyen</a:t>
              </a: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994448" y="3733800"/>
            <a:ext cx="2438400" cy="2128838"/>
            <a:chOff x="1728" y="2448"/>
            <a:chExt cx="1536" cy="1341"/>
          </a:xfrm>
        </p:grpSpPr>
        <p:pic>
          <p:nvPicPr>
            <p:cNvPr id="45076" name="Picture 44" descr="Goyen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CDC2FC"/>
                </a:clrFrom>
                <a:clrTo>
                  <a:srgbClr val="CDC2FC">
                    <a:alpha val="0"/>
                  </a:srgbClr>
                </a:clrTo>
              </a:clrChange>
            </a:blip>
            <a:srcRect l="22203" t="29915" r="14214" b="30910"/>
            <a:stretch>
              <a:fillRect/>
            </a:stretch>
          </p:blipFill>
          <p:spPr bwMode="auto">
            <a:xfrm>
              <a:off x="1728" y="2448"/>
              <a:ext cx="1536" cy="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7" name="Text Box 45"/>
            <p:cNvSpPr txBox="1">
              <a:spLocks noChangeArrowheads="1"/>
            </p:cNvSpPr>
            <p:nvPr/>
          </p:nvSpPr>
          <p:spPr bwMode="auto">
            <a:xfrm>
              <a:off x="2496" y="2448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Goyen</a:t>
              </a:r>
            </a:p>
          </p:txBody>
        </p:sp>
      </p:grpSp>
      <p:sp>
        <p:nvSpPr>
          <p:cNvPr id="164897" name="Text Box 33"/>
          <p:cNvSpPr txBox="1">
            <a:spLocks noChangeArrowheads="1"/>
          </p:cNvSpPr>
          <p:nvPr/>
        </p:nvSpPr>
        <p:spPr bwMode="auto">
          <a:xfrm>
            <a:off x="2394248" y="47386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i="1">
                <a:latin typeface="Calibri Light" panose="020F0302020204030204" pitchFamily="34" charset="0"/>
              </a:rPr>
              <a:t>Gironde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403648" y="3276600"/>
            <a:ext cx="2209800" cy="3429000"/>
            <a:chOff x="96" y="2160"/>
            <a:chExt cx="1392" cy="2160"/>
          </a:xfrm>
        </p:grpSpPr>
        <p:sp>
          <p:nvSpPr>
            <p:cNvPr id="45073" name="Rectangle 48"/>
            <p:cNvSpPr>
              <a:spLocks noChangeArrowheads="1"/>
            </p:cNvSpPr>
            <p:nvPr/>
          </p:nvSpPr>
          <p:spPr bwMode="auto">
            <a:xfrm>
              <a:off x="96" y="2256"/>
              <a:ext cx="1200" cy="2064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pic>
          <p:nvPicPr>
            <p:cNvPr id="45074" name="Picture 49" descr="Gironde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D380"/>
                </a:clrFrom>
                <a:clrTo>
                  <a:srgbClr val="FFD380">
                    <a:alpha val="0"/>
                  </a:srgbClr>
                </a:clrTo>
              </a:clrChange>
            </a:blip>
            <a:srcRect l="21194" t="12482" r="13205" b="10254"/>
            <a:stretch>
              <a:fillRect/>
            </a:stretch>
          </p:blipFill>
          <p:spPr bwMode="auto">
            <a:xfrm>
              <a:off x="96" y="2160"/>
              <a:ext cx="1293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5" name="Text Box 50"/>
            <p:cNvSpPr txBox="1">
              <a:spLocks noChangeArrowheads="1"/>
            </p:cNvSpPr>
            <p:nvPr/>
          </p:nvSpPr>
          <p:spPr bwMode="auto">
            <a:xfrm>
              <a:off x="720" y="3081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Gironde</a:t>
              </a:r>
            </a:p>
          </p:txBody>
        </p:sp>
      </p:grpSp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990600" y="2352675"/>
            <a:ext cx="80010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Nature du substrat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Présence de vasières intertidales, herbiers, marais </a:t>
            </a:r>
            <a:r>
              <a:rPr lang="fr-FR" sz="1200">
                <a:solidFill>
                  <a:schemeClr val="bg2"/>
                </a:solidFill>
                <a:latin typeface="Calibri Light" panose="020F0302020204030204" pitchFamily="34" charset="0"/>
              </a:rPr>
              <a:t>(Pihl et al., 2002)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Qualité de l’eau, continuité du gradient de salinité</a:t>
            </a:r>
          </a:p>
        </p:txBody>
      </p:sp>
      <p:sp>
        <p:nvSpPr>
          <p:cNvPr id="164916" name="Text Box 52"/>
          <p:cNvSpPr txBox="1">
            <a:spLocks noChangeArrowheads="1"/>
          </p:cNvSpPr>
          <p:nvPr/>
        </p:nvSpPr>
        <p:spPr bwMode="auto">
          <a:xfrm>
            <a:off x="914400" y="1720850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9263" indent="-449263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 dirty="0">
                <a:latin typeface="Calibri Light" panose="020F0302020204030204" pitchFamily="34" charset="0"/>
              </a:rPr>
              <a:t>Le débit est corrélé avec la surface de l’estuaire, proxy de </a:t>
            </a:r>
            <a:r>
              <a:rPr lang="fr-FR" b="1" dirty="0">
                <a:solidFill>
                  <a:srgbClr val="CC3300"/>
                </a:solidFill>
                <a:latin typeface="Calibri Light" panose="020F0302020204030204" pitchFamily="34" charset="0"/>
              </a:rPr>
              <a:t>la diversité d’habitats</a:t>
            </a:r>
            <a:r>
              <a:rPr lang="fr-FR" b="1" dirty="0"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(Monaco et al., 1992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Wootton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1998 ; Roy et al., 2001)</a:t>
            </a:r>
            <a:r>
              <a:rPr lang="fr-FR" sz="1600" dirty="0">
                <a:latin typeface="Calibri Light" panose="020F0302020204030204" pitchFamily="34" charset="0"/>
              </a:rPr>
              <a:t> </a:t>
            </a:r>
            <a:r>
              <a:rPr lang="fr-FR" sz="1600" b="1" dirty="0">
                <a:latin typeface="Calibri Light" panose="020F0302020204030204" pitchFamily="34" charset="0"/>
              </a:rPr>
              <a:t>:</a:t>
            </a:r>
          </a:p>
        </p:txBody>
      </p:sp>
      <p:pic>
        <p:nvPicPr>
          <p:cNvPr id="45069" name="Picture 53" descr="Fle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40650" y="620713"/>
            <a:ext cx="762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54" descr="sol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8250" y="163513"/>
            <a:ext cx="762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inter-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estuarienne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(1)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660232" y="4100513"/>
            <a:ext cx="21159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Zones intertidales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059832" y="5385400"/>
            <a:ext cx="2808084" cy="1146112"/>
            <a:chOff x="3059832" y="5385400"/>
            <a:chExt cx="2808084" cy="1146112"/>
          </a:xfrm>
        </p:grpSpPr>
        <p:sp>
          <p:nvSpPr>
            <p:cNvPr id="6" name="Ellipse 5"/>
            <p:cNvSpPr/>
            <p:nvPr/>
          </p:nvSpPr>
          <p:spPr>
            <a:xfrm>
              <a:off x="3059832" y="5949280"/>
              <a:ext cx="396454" cy="3026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5471462" y="5385400"/>
              <a:ext cx="396454" cy="3026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>
              <a:stCxn id="6" idx="6"/>
              <a:endCxn id="11" idx="1"/>
            </p:cNvCxnSpPr>
            <p:nvPr/>
          </p:nvCxnSpPr>
          <p:spPr>
            <a:xfrm>
              <a:off x="3456286" y="6100614"/>
              <a:ext cx="488763" cy="138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945049" y="5946737"/>
              <a:ext cx="11674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CC3300"/>
                  </a:solidFill>
                  <a:latin typeface="Arial Rounded MT Bold" panose="020F0704030504030204" pitchFamily="34" charset="0"/>
                </a:rPr>
                <a:t>Taille </a:t>
              </a:r>
              <a:r>
                <a:rPr lang="fr-FR" sz="1600" dirty="0">
                  <a:solidFill>
                    <a:srgbClr val="CC3300"/>
                  </a:solidFill>
                  <a:latin typeface="Arial Rounded MT Bold" panose="020F0704030504030204" pitchFamily="34" charset="0"/>
                </a:rPr>
                <a:t>de l’estuaire</a:t>
              </a:r>
              <a:endParaRPr lang="fr-FR" sz="1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28" name="Connecteur droit 27"/>
            <p:cNvCxnSpPr>
              <a:stCxn id="25" idx="4"/>
              <a:endCxn id="11" idx="3"/>
            </p:cNvCxnSpPr>
            <p:nvPr/>
          </p:nvCxnSpPr>
          <p:spPr>
            <a:xfrm flipH="1">
              <a:off x="5112470" y="5688067"/>
              <a:ext cx="557219" cy="551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5" grpId="0" animBg="1"/>
      <p:bldP spid="164901" grpId="0" animBg="1"/>
      <p:bldP spid="164897" grpId="0"/>
      <p:bldP spid="164915" grpId="0"/>
      <p:bldP spid="164916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990600" y="2352675"/>
            <a:ext cx="80010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Nature du substrat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Présence de vasières intertidales, herbiers, marais </a:t>
            </a:r>
            <a:r>
              <a:rPr lang="fr-FR" sz="1200">
                <a:solidFill>
                  <a:schemeClr val="bg2"/>
                </a:solidFill>
                <a:latin typeface="Calibri Light" panose="020F0302020204030204" pitchFamily="34" charset="0"/>
              </a:rPr>
              <a:t>(Pihl et al., 2002)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Qualité de l’eau, continuité du gradient de salinité</a:t>
            </a:r>
          </a:p>
        </p:txBody>
      </p:sp>
      <p:sp>
        <p:nvSpPr>
          <p:cNvPr id="164916" name="Text Box 52"/>
          <p:cNvSpPr txBox="1">
            <a:spLocks noChangeArrowheads="1"/>
          </p:cNvSpPr>
          <p:nvPr/>
        </p:nvSpPr>
        <p:spPr bwMode="auto">
          <a:xfrm>
            <a:off x="914400" y="1720850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9263" indent="-449263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 dirty="0">
                <a:latin typeface="Calibri Light" panose="020F0302020204030204" pitchFamily="34" charset="0"/>
              </a:rPr>
              <a:t>Le débit est corrélé avec la surface de l’estuaire, proxy de </a:t>
            </a:r>
            <a:r>
              <a:rPr lang="fr-FR" b="1" dirty="0">
                <a:solidFill>
                  <a:srgbClr val="CC3300"/>
                </a:solidFill>
                <a:latin typeface="Calibri Light" panose="020F0302020204030204" pitchFamily="34" charset="0"/>
              </a:rPr>
              <a:t>la diversité d’habitats</a:t>
            </a:r>
            <a:r>
              <a:rPr lang="fr-FR" b="1" dirty="0"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(Monaco et al., 1992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Wootton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1998 ; Roy et al., 2001)</a:t>
            </a:r>
            <a:r>
              <a:rPr lang="fr-FR" sz="1600" dirty="0">
                <a:latin typeface="Calibri Light" panose="020F0302020204030204" pitchFamily="34" charset="0"/>
              </a:rPr>
              <a:t> </a:t>
            </a:r>
            <a:r>
              <a:rPr lang="fr-FR" sz="1600" b="1" dirty="0">
                <a:latin typeface="Calibri Light" panose="020F0302020204030204" pitchFamily="34" charset="0"/>
              </a:rPr>
              <a:t>:</a:t>
            </a:r>
          </a:p>
        </p:txBody>
      </p:sp>
      <p:pic>
        <p:nvPicPr>
          <p:cNvPr id="46086" name="Picture 53" descr="Fle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0650" y="620713"/>
            <a:ext cx="762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54" descr="so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8250" y="163513"/>
            <a:ext cx="762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914400" y="3494088"/>
            <a:ext cx="3657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>
                <a:latin typeface="Calibri Light" panose="020F0302020204030204" pitchFamily="34" charset="0"/>
              </a:rPr>
              <a:t> Largeur à l’embouchure</a:t>
            </a: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1447800" y="3903663"/>
            <a:ext cx="7391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Facilité l’</a:t>
            </a:r>
            <a:r>
              <a:rPr lang="fr-FR" sz="1400">
                <a:solidFill>
                  <a:srgbClr val="CC3300"/>
                </a:solidFill>
                <a:latin typeface="Calibri Light" panose="020F0302020204030204" pitchFamily="34" charset="0"/>
              </a:rPr>
              <a:t>accès</a:t>
            </a:r>
            <a:r>
              <a:rPr lang="fr-FR" sz="1400">
                <a:latin typeface="Calibri Light" panose="020F0302020204030204" pitchFamily="34" charset="0"/>
              </a:rPr>
              <a:t> </a:t>
            </a:r>
            <a:r>
              <a:rPr lang="fr-FR" sz="1200">
                <a:solidFill>
                  <a:schemeClr val="bg2"/>
                </a:solidFill>
                <a:latin typeface="Calibri Light" panose="020F0302020204030204" pitchFamily="34" charset="0"/>
              </a:rPr>
              <a:t>(Pease, 1999 ; Roy et al., 2001)</a:t>
            </a:r>
          </a:p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fr-FR" sz="1400">
                <a:latin typeface="Calibri Light" panose="020F0302020204030204" pitchFamily="34" charset="0"/>
              </a:rPr>
              <a:t>Pénétration plus profonde des eaux marines dans l’estuaire</a:t>
            </a: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244716" y="4724400"/>
            <a:ext cx="232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 algn="r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>
                <a:latin typeface="Calibri Light" panose="020F0302020204030204" pitchFamily="34" charset="0"/>
              </a:rPr>
              <a:t> Attraction olfactive</a:t>
            </a: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1447800" y="5168900"/>
            <a:ext cx="7391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fr-FR" sz="1400" dirty="0">
                <a:latin typeface="Calibri Light" panose="020F0302020204030204" pitchFamily="34" charset="0"/>
              </a:rPr>
              <a:t>Un </a:t>
            </a:r>
            <a:r>
              <a:rPr lang="fr-FR" sz="1400" dirty="0">
                <a:solidFill>
                  <a:srgbClr val="CC3300"/>
                </a:solidFill>
                <a:latin typeface="Calibri Light" panose="020F0302020204030204" pitchFamily="34" charset="0"/>
              </a:rPr>
              <a:t>panache fluvial </a:t>
            </a:r>
            <a:r>
              <a:rPr lang="fr-FR" sz="1400" dirty="0">
                <a:latin typeface="Calibri Light" panose="020F0302020204030204" pitchFamily="34" charset="0"/>
              </a:rPr>
              <a:t>large attirerait plus d’espèces marines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Boehlert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&amp;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Mundy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1988;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Tosi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et al., 1990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Tosi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&amp; Sola, 1993 ; Le Pape et al., 2003)</a:t>
            </a: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inter-</a:t>
            </a: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estuarienne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(2)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16" name="Rectangle 25"/>
          <p:cNvSpPr>
            <a:spLocks noGrp="1" noChangeArrowheads="1"/>
          </p:cNvSpPr>
          <p:nvPr>
            <p:ph idx="1"/>
          </p:nvPr>
        </p:nvSpPr>
        <p:spPr>
          <a:xfrm>
            <a:off x="457200" y="1189059"/>
            <a:ext cx="8534400" cy="50111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000" dirty="0" smtClean="0"/>
              <a:t>Le nombre total d’espèce augmente avec la </a:t>
            </a:r>
            <a:r>
              <a:rPr lang="fr-FR" sz="2000" b="1" dirty="0" smtClean="0">
                <a:solidFill>
                  <a:srgbClr val="CC3300"/>
                </a:solidFill>
              </a:rPr>
              <a:t>taille de l’estuaire            </a:t>
            </a:r>
            <a:r>
              <a:rPr lang="fr-FR" sz="1200" dirty="0" smtClean="0">
                <a:solidFill>
                  <a:srgbClr val="808080"/>
                </a:solidFill>
              </a:rPr>
              <a:t>(Nicolas et al., 2010a;b)</a:t>
            </a:r>
            <a:endParaRPr lang="fr-FR" sz="1200" dirty="0" smtClean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>
          <a:xfrm>
            <a:off x="366955" y="1174493"/>
            <a:ext cx="7416023" cy="4996111"/>
          </a:xfrm>
        </p:spPr>
        <p:txBody>
          <a:bodyPr/>
          <a:lstStyle/>
          <a:p>
            <a:r>
              <a:rPr lang="fr-FR" sz="2000" dirty="0" smtClean="0"/>
              <a:t>La densité totale augmente avec la proportion de </a:t>
            </a:r>
            <a:r>
              <a:rPr lang="fr-FR" sz="2000" b="1" dirty="0" smtClean="0">
                <a:solidFill>
                  <a:srgbClr val="CC3300"/>
                </a:solidFill>
              </a:rPr>
              <a:t>zones intertidales </a:t>
            </a:r>
            <a:r>
              <a:rPr lang="fr-FR" sz="1200" dirty="0" smtClean="0">
                <a:solidFill>
                  <a:srgbClr val="808080"/>
                </a:solidFill>
              </a:rPr>
              <a:t>(Nicolas et al., 2010b)</a:t>
            </a:r>
          </a:p>
          <a:p>
            <a:pPr>
              <a:buFont typeface="Wingdings" pitchFamily="2" charset="2"/>
              <a:buNone/>
            </a:pPr>
            <a:endParaRPr lang="fr-FR" sz="1200" dirty="0" smtClean="0">
              <a:solidFill>
                <a:srgbClr val="808080"/>
              </a:solidFill>
            </a:endParaRPr>
          </a:p>
          <a:p>
            <a:pPr marL="965200" lvl="1" indent="-341313">
              <a:buFont typeface="Symbol" pitchFamily="18" charset="2"/>
              <a:buChar char="®"/>
            </a:pPr>
            <a:r>
              <a:rPr lang="fr-FR" sz="1600" dirty="0" smtClean="0"/>
              <a:t>La plupart des poissons estuariens se </a:t>
            </a:r>
            <a:r>
              <a:rPr lang="fr-FR" sz="1600" dirty="0" err="1" smtClean="0"/>
              <a:t>nourissent</a:t>
            </a:r>
            <a:r>
              <a:rPr lang="fr-FR" sz="1600" dirty="0" smtClean="0"/>
              <a:t> d’invertébrés benthiques </a:t>
            </a:r>
            <a:r>
              <a:rPr lang="fr-FR" sz="1200" dirty="0" smtClean="0">
                <a:solidFill>
                  <a:schemeClr val="bg2"/>
                </a:solidFill>
              </a:rPr>
              <a:t>(de Sylva, 1975; Elliott &amp; Taylor, 1989b)</a:t>
            </a:r>
            <a:r>
              <a:rPr lang="fr-FR" sz="1600" dirty="0" smtClean="0"/>
              <a:t>. </a:t>
            </a:r>
          </a:p>
          <a:p>
            <a:pPr marL="965200" lvl="1" indent="-341313">
              <a:buFont typeface="Symbol" pitchFamily="18" charset="2"/>
              <a:buChar char="®"/>
            </a:pPr>
            <a:r>
              <a:rPr lang="fr-FR" sz="1600" dirty="0" smtClean="0"/>
              <a:t>Les zones intertidales constituent les zones d’alimentations les plus importantes pour les poissons estuariens </a:t>
            </a:r>
            <a:r>
              <a:rPr lang="fr-FR" sz="1200" dirty="0" smtClean="0">
                <a:solidFill>
                  <a:schemeClr val="bg2"/>
                </a:solidFill>
              </a:rPr>
              <a:t>(Costa &amp; Elliott, 1991)</a:t>
            </a:r>
            <a:r>
              <a:rPr lang="fr-FR" sz="1600" dirty="0" smtClean="0"/>
              <a:t>.</a:t>
            </a:r>
          </a:p>
          <a:p>
            <a:pPr marL="965200" lvl="1" indent="-341313">
              <a:buFont typeface="Symbol" pitchFamily="18" charset="2"/>
              <a:buChar char="®"/>
            </a:pPr>
            <a:endParaRPr lang="fr-FR" sz="1600" dirty="0" smtClean="0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2274824" y="4277258"/>
            <a:ext cx="1166139" cy="989959"/>
            <a:chOff x="2016" y="2112"/>
            <a:chExt cx="1152" cy="768"/>
          </a:xfrm>
        </p:grpSpPr>
        <p:grpSp>
          <p:nvGrpSpPr>
            <p:cNvPr id="47128" name="Group 30"/>
            <p:cNvGrpSpPr>
              <a:grpSpLocks/>
            </p:cNvGrpSpPr>
            <p:nvPr/>
          </p:nvGrpSpPr>
          <p:grpSpPr bwMode="auto">
            <a:xfrm>
              <a:off x="2106" y="2421"/>
              <a:ext cx="650" cy="411"/>
              <a:chOff x="3120" y="2256"/>
              <a:chExt cx="912" cy="624"/>
            </a:xfrm>
          </p:grpSpPr>
          <p:pic>
            <p:nvPicPr>
              <p:cNvPr id="47136" name="Picture 31" descr="reseau trophique"/>
              <p:cNvPicPr>
                <a:picLocks noChangeAspect="1" noChangeArrowheads="1"/>
              </p:cNvPicPr>
              <p:nvPr/>
            </p:nvPicPr>
            <p:blipFill>
              <a:blip r:embed="rId4"/>
              <a:srcRect l="53316" t="64078" r="32002" b="27184"/>
              <a:stretch>
                <a:fillRect/>
              </a:stretch>
            </p:blipFill>
            <p:spPr bwMode="auto">
              <a:xfrm>
                <a:off x="3120" y="2304"/>
                <a:ext cx="912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7" name="Rectangle 32"/>
              <p:cNvSpPr>
                <a:spLocks noChangeArrowheads="1"/>
              </p:cNvSpPr>
              <p:nvPr/>
            </p:nvSpPr>
            <p:spPr bwMode="auto">
              <a:xfrm>
                <a:off x="3552" y="2784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138" name="Rectangle 33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48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139" name="Rectangle 34"/>
              <p:cNvSpPr>
                <a:spLocks noChangeArrowheads="1"/>
              </p:cNvSpPr>
              <p:nvPr/>
            </p:nvSpPr>
            <p:spPr bwMode="auto">
              <a:xfrm>
                <a:off x="3312" y="2256"/>
                <a:ext cx="57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47129" name="Group 35"/>
            <p:cNvGrpSpPr>
              <a:grpSpLocks/>
            </p:cNvGrpSpPr>
            <p:nvPr/>
          </p:nvGrpSpPr>
          <p:grpSpPr bwMode="auto">
            <a:xfrm rot="14279395" flipH="1">
              <a:off x="2681" y="2187"/>
              <a:ext cx="510" cy="465"/>
              <a:chOff x="3648" y="2400"/>
              <a:chExt cx="1056" cy="624"/>
            </a:xfrm>
          </p:grpSpPr>
          <p:pic>
            <p:nvPicPr>
              <p:cNvPr id="47134" name="Picture 36" descr="reseau trophique"/>
              <p:cNvPicPr>
                <a:picLocks noChangeAspect="1" noChangeArrowheads="1"/>
              </p:cNvPicPr>
              <p:nvPr/>
            </p:nvPicPr>
            <p:blipFill>
              <a:blip r:embed="rId5"/>
              <a:srcRect l="9273" t="48787" r="75273" b="42476"/>
              <a:stretch>
                <a:fillRect/>
              </a:stretch>
            </p:blipFill>
            <p:spPr bwMode="auto">
              <a:xfrm>
                <a:off x="3648" y="2400"/>
                <a:ext cx="960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5" name="Rectangle 37"/>
              <p:cNvSpPr>
                <a:spLocks noChangeArrowheads="1"/>
              </p:cNvSpPr>
              <p:nvPr/>
            </p:nvSpPr>
            <p:spPr bwMode="auto">
              <a:xfrm>
                <a:off x="3888" y="2832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47130" name="Group 38"/>
            <p:cNvGrpSpPr>
              <a:grpSpLocks/>
            </p:cNvGrpSpPr>
            <p:nvPr/>
          </p:nvGrpSpPr>
          <p:grpSpPr bwMode="auto">
            <a:xfrm>
              <a:off x="2132" y="2112"/>
              <a:ext cx="528" cy="288"/>
              <a:chOff x="1632" y="2544"/>
              <a:chExt cx="960" cy="480"/>
            </a:xfrm>
          </p:grpSpPr>
          <p:pic>
            <p:nvPicPr>
              <p:cNvPr id="47132" name="Picture 39" descr="reseau trophique"/>
              <p:cNvPicPr>
                <a:picLocks noChangeAspect="1" noChangeArrowheads="1"/>
              </p:cNvPicPr>
              <p:nvPr/>
            </p:nvPicPr>
            <p:blipFill>
              <a:blip r:embed="rId6"/>
              <a:srcRect l="9273" t="64806" r="75273" b="27911"/>
              <a:stretch>
                <a:fillRect/>
              </a:stretch>
            </p:blipFill>
            <p:spPr bwMode="auto">
              <a:xfrm>
                <a:off x="1632" y="2544"/>
                <a:ext cx="960" cy="48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3" name="Rectangle 40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47131" name="Rectangle 45"/>
            <p:cNvSpPr>
              <a:spLocks noChangeArrowheads="1"/>
            </p:cNvSpPr>
            <p:nvPr/>
          </p:nvSpPr>
          <p:spPr bwMode="auto">
            <a:xfrm>
              <a:off x="2016" y="2832"/>
              <a:ext cx="768" cy="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pic>
        <p:nvPicPr>
          <p:cNvPr id="47109" name="Picture 6" descr="sol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5452" y="562056"/>
            <a:ext cx="762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gobie 0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-261916">
            <a:off x="8117452" y="943056"/>
            <a:ext cx="9144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83568" y="5371318"/>
            <a:ext cx="5329336" cy="1248690"/>
            <a:chOff x="96" y="1584"/>
            <a:chExt cx="5604" cy="1312"/>
          </a:xfrm>
        </p:grpSpPr>
        <p:sp>
          <p:nvSpPr>
            <p:cNvPr id="47119" name="Freeform 12"/>
            <p:cNvSpPr>
              <a:spLocks/>
            </p:cNvSpPr>
            <p:nvPr/>
          </p:nvSpPr>
          <p:spPr bwMode="auto">
            <a:xfrm>
              <a:off x="96" y="1584"/>
              <a:ext cx="3968" cy="672"/>
            </a:xfrm>
            <a:custGeom>
              <a:avLst/>
              <a:gdLst>
                <a:gd name="T0" fmla="*/ 32 w 3968"/>
                <a:gd name="T1" fmla="*/ 432 h 672"/>
                <a:gd name="T2" fmla="*/ 944 w 3968"/>
                <a:gd name="T3" fmla="*/ 240 h 672"/>
                <a:gd name="T4" fmla="*/ 2032 w 3968"/>
                <a:gd name="T5" fmla="*/ 160 h 672"/>
                <a:gd name="T6" fmla="*/ 2576 w 3968"/>
                <a:gd name="T7" fmla="*/ 40 h 672"/>
                <a:gd name="T8" fmla="*/ 3152 w 3968"/>
                <a:gd name="T9" fmla="*/ 0 h 672"/>
                <a:gd name="T10" fmla="*/ 3968 w 3968"/>
                <a:gd name="T11" fmla="*/ 0 h 672"/>
                <a:gd name="T12" fmla="*/ 3920 w 3968"/>
                <a:gd name="T13" fmla="*/ 48 h 672"/>
                <a:gd name="T14" fmla="*/ 3344 w 3968"/>
                <a:gd name="T15" fmla="*/ 240 h 672"/>
                <a:gd name="T16" fmla="*/ 2584 w 3968"/>
                <a:gd name="T17" fmla="*/ 440 h 672"/>
                <a:gd name="T18" fmla="*/ 2002 w 3968"/>
                <a:gd name="T19" fmla="*/ 672 h 672"/>
                <a:gd name="T20" fmla="*/ 1481 w 3968"/>
                <a:gd name="T21" fmla="*/ 522 h 672"/>
                <a:gd name="T22" fmla="*/ 1136 w 3968"/>
                <a:gd name="T23" fmla="*/ 480 h 672"/>
                <a:gd name="T24" fmla="*/ 32 w 3968"/>
                <a:gd name="T25" fmla="*/ 432 h 6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968"/>
                <a:gd name="T40" fmla="*/ 0 h 672"/>
                <a:gd name="T41" fmla="*/ 3968 w 3968"/>
                <a:gd name="T42" fmla="*/ 672 h 6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968" h="672">
                  <a:moveTo>
                    <a:pt x="32" y="432"/>
                  </a:moveTo>
                  <a:cubicBezTo>
                    <a:pt x="0" y="392"/>
                    <a:pt x="611" y="285"/>
                    <a:pt x="944" y="240"/>
                  </a:cubicBezTo>
                  <a:cubicBezTo>
                    <a:pt x="1267" y="192"/>
                    <a:pt x="1872" y="176"/>
                    <a:pt x="2032" y="160"/>
                  </a:cubicBezTo>
                  <a:cubicBezTo>
                    <a:pt x="2192" y="144"/>
                    <a:pt x="2389" y="67"/>
                    <a:pt x="2576" y="40"/>
                  </a:cubicBezTo>
                  <a:lnTo>
                    <a:pt x="3152" y="0"/>
                  </a:lnTo>
                  <a:lnTo>
                    <a:pt x="3968" y="0"/>
                  </a:lnTo>
                  <a:lnTo>
                    <a:pt x="3920" y="48"/>
                  </a:lnTo>
                  <a:lnTo>
                    <a:pt x="3344" y="240"/>
                  </a:lnTo>
                  <a:cubicBezTo>
                    <a:pt x="3121" y="305"/>
                    <a:pt x="2808" y="368"/>
                    <a:pt x="2584" y="440"/>
                  </a:cubicBezTo>
                  <a:cubicBezTo>
                    <a:pt x="2360" y="512"/>
                    <a:pt x="2195" y="660"/>
                    <a:pt x="2002" y="672"/>
                  </a:cubicBezTo>
                  <a:lnTo>
                    <a:pt x="1481" y="522"/>
                  </a:lnTo>
                  <a:cubicBezTo>
                    <a:pt x="1337" y="490"/>
                    <a:pt x="1392" y="504"/>
                    <a:pt x="1136" y="480"/>
                  </a:cubicBezTo>
                  <a:cubicBezTo>
                    <a:pt x="880" y="456"/>
                    <a:pt x="262" y="442"/>
                    <a:pt x="32" y="432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0" name="Freeform 11"/>
            <p:cNvSpPr>
              <a:spLocks/>
            </p:cNvSpPr>
            <p:nvPr/>
          </p:nvSpPr>
          <p:spPr bwMode="auto">
            <a:xfrm>
              <a:off x="128" y="2016"/>
              <a:ext cx="4128" cy="864"/>
            </a:xfrm>
            <a:custGeom>
              <a:avLst/>
              <a:gdLst>
                <a:gd name="T0" fmla="*/ 0 w 4128"/>
                <a:gd name="T1" fmla="*/ 0 h 864"/>
                <a:gd name="T2" fmla="*/ 0 w 4128"/>
                <a:gd name="T3" fmla="*/ 864 h 864"/>
                <a:gd name="T4" fmla="*/ 4128 w 4128"/>
                <a:gd name="T5" fmla="*/ 864 h 864"/>
                <a:gd name="T6" fmla="*/ 2088 w 4128"/>
                <a:gd name="T7" fmla="*/ 272 h 864"/>
                <a:gd name="T8" fmla="*/ 1299 w 4128"/>
                <a:gd name="T9" fmla="*/ 66 h 864"/>
                <a:gd name="T10" fmla="*/ 0 w 4128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28"/>
                <a:gd name="T19" fmla="*/ 0 h 864"/>
                <a:gd name="T20" fmla="*/ 4128 w 4128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28" h="864">
                  <a:moveTo>
                    <a:pt x="0" y="0"/>
                  </a:moveTo>
                  <a:lnTo>
                    <a:pt x="0" y="864"/>
                  </a:lnTo>
                  <a:cubicBezTo>
                    <a:pt x="0" y="864"/>
                    <a:pt x="4128" y="864"/>
                    <a:pt x="4128" y="864"/>
                  </a:cubicBezTo>
                  <a:cubicBezTo>
                    <a:pt x="3808" y="768"/>
                    <a:pt x="2607" y="408"/>
                    <a:pt x="2088" y="272"/>
                  </a:cubicBezTo>
                  <a:cubicBezTo>
                    <a:pt x="1544" y="135"/>
                    <a:pt x="1574" y="97"/>
                    <a:pt x="1299" y="66"/>
                  </a:cubicBezTo>
                  <a:cubicBezTo>
                    <a:pt x="1024" y="35"/>
                    <a:pt x="180" y="8"/>
                    <a:pt x="0" y="0"/>
                  </a:cubicBez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1" name="Freeform 13"/>
            <p:cNvSpPr>
              <a:spLocks/>
            </p:cNvSpPr>
            <p:nvPr/>
          </p:nvSpPr>
          <p:spPr bwMode="auto">
            <a:xfrm>
              <a:off x="2096" y="1584"/>
              <a:ext cx="3604" cy="1296"/>
            </a:xfrm>
            <a:custGeom>
              <a:avLst/>
              <a:gdLst>
                <a:gd name="T0" fmla="*/ 0 w 3604"/>
                <a:gd name="T1" fmla="*/ 672 h 1296"/>
                <a:gd name="T2" fmla="*/ 180 w 3604"/>
                <a:gd name="T3" fmla="*/ 627 h 1296"/>
                <a:gd name="T4" fmla="*/ 603 w 3604"/>
                <a:gd name="T5" fmla="*/ 431 h 1296"/>
                <a:gd name="T6" fmla="*/ 1275 w 3604"/>
                <a:gd name="T7" fmla="*/ 260 h 1296"/>
                <a:gd name="T8" fmla="*/ 1920 w 3604"/>
                <a:gd name="T9" fmla="*/ 48 h 1296"/>
                <a:gd name="T10" fmla="*/ 1968 w 3604"/>
                <a:gd name="T11" fmla="*/ 0 h 1296"/>
                <a:gd name="T12" fmla="*/ 3604 w 3604"/>
                <a:gd name="T13" fmla="*/ 0 h 1296"/>
                <a:gd name="T14" fmla="*/ 2146 w 3604"/>
                <a:gd name="T15" fmla="*/ 666 h 1296"/>
                <a:gd name="T16" fmla="*/ 2160 w 3604"/>
                <a:gd name="T17" fmla="*/ 1296 h 1296"/>
                <a:gd name="T18" fmla="*/ 824 w 3604"/>
                <a:gd name="T19" fmla="*/ 899 h 1296"/>
                <a:gd name="T20" fmla="*/ 6 w 3604"/>
                <a:gd name="T21" fmla="*/ 672 h 12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04"/>
                <a:gd name="T34" fmla="*/ 0 h 1296"/>
                <a:gd name="T35" fmla="*/ 3604 w 3604"/>
                <a:gd name="T36" fmla="*/ 1296 h 129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04" h="1296">
                  <a:moveTo>
                    <a:pt x="0" y="672"/>
                  </a:moveTo>
                  <a:cubicBezTo>
                    <a:pt x="30" y="665"/>
                    <a:pt x="80" y="667"/>
                    <a:pt x="180" y="627"/>
                  </a:cubicBezTo>
                  <a:cubicBezTo>
                    <a:pt x="266" y="593"/>
                    <a:pt x="457" y="474"/>
                    <a:pt x="603" y="431"/>
                  </a:cubicBezTo>
                  <a:cubicBezTo>
                    <a:pt x="779" y="375"/>
                    <a:pt x="1046" y="327"/>
                    <a:pt x="1275" y="260"/>
                  </a:cubicBezTo>
                  <a:cubicBezTo>
                    <a:pt x="1494" y="196"/>
                    <a:pt x="1805" y="91"/>
                    <a:pt x="1920" y="48"/>
                  </a:cubicBezTo>
                  <a:lnTo>
                    <a:pt x="1968" y="0"/>
                  </a:lnTo>
                  <a:lnTo>
                    <a:pt x="3604" y="0"/>
                  </a:lnTo>
                  <a:lnTo>
                    <a:pt x="2146" y="666"/>
                  </a:lnTo>
                  <a:lnTo>
                    <a:pt x="2160" y="1296"/>
                  </a:lnTo>
                  <a:lnTo>
                    <a:pt x="824" y="899"/>
                  </a:lnTo>
                  <a:lnTo>
                    <a:pt x="6" y="67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2" name="Freeform 21"/>
            <p:cNvSpPr>
              <a:spLocks/>
            </p:cNvSpPr>
            <p:nvPr/>
          </p:nvSpPr>
          <p:spPr bwMode="auto">
            <a:xfrm>
              <a:off x="4236" y="1584"/>
              <a:ext cx="1458" cy="1293"/>
            </a:xfrm>
            <a:custGeom>
              <a:avLst/>
              <a:gdLst>
                <a:gd name="T0" fmla="*/ 21 w 1458"/>
                <a:gd name="T1" fmla="*/ 1293 h 1293"/>
                <a:gd name="T2" fmla="*/ 0 w 1458"/>
                <a:gd name="T3" fmla="*/ 666 h 1293"/>
                <a:gd name="T4" fmla="*/ 1458 w 1458"/>
                <a:gd name="T5" fmla="*/ 0 h 1293"/>
                <a:gd name="T6" fmla="*/ 1451 w 1458"/>
                <a:gd name="T7" fmla="*/ 363 h 1293"/>
                <a:gd name="T8" fmla="*/ 21 w 1458"/>
                <a:gd name="T9" fmla="*/ 1293 h 1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8"/>
                <a:gd name="T16" fmla="*/ 0 h 1293"/>
                <a:gd name="T17" fmla="*/ 1458 w 1458"/>
                <a:gd name="T18" fmla="*/ 1293 h 12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8" h="1293">
                  <a:moveTo>
                    <a:pt x="21" y="1293"/>
                  </a:moveTo>
                  <a:lnTo>
                    <a:pt x="0" y="666"/>
                  </a:lnTo>
                  <a:lnTo>
                    <a:pt x="1458" y="0"/>
                  </a:lnTo>
                  <a:lnTo>
                    <a:pt x="1451" y="363"/>
                  </a:lnTo>
                  <a:lnTo>
                    <a:pt x="21" y="129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3" name="Text Box 22"/>
            <p:cNvSpPr txBox="1">
              <a:spLocks noChangeArrowheads="1"/>
            </p:cNvSpPr>
            <p:nvPr/>
          </p:nvSpPr>
          <p:spPr bwMode="auto">
            <a:xfrm>
              <a:off x="480" y="2169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200" dirty="0">
                  <a:latin typeface="Calibri Light" panose="020F0302020204030204" pitchFamily="34" charset="0"/>
                </a:rPr>
                <a:t>Zone intertidale</a:t>
              </a:r>
            </a:p>
          </p:txBody>
        </p:sp>
        <p:sp>
          <p:nvSpPr>
            <p:cNvPr id="47124" name="Freeform 25"/>
            <p:cNvSpPr>
              <a:spLocks/>
            </p:cNvSpPr>
            <p:nvPr/>
          </p:nvSpPr>
          <p:spPr bwMode="auto">
            <a:xfrm>
              <a:off x="162" y="2073"/>
              <a:ext cx="1797" cy="219"/>
            </a:xfrm>
            <a:custGeom>
              <a:avLst/>
              <a:gdLst>
                <a:gd name="T0" fmla="*/ 0 w 1797"/>
                <a:gd name="T1" fmla="*/ 0 h 219"/>
                <a:gd name="T2" fmla="*/ 1245 w 1797"/>
                <a:gd name="T3" fmla="*/ 66 h 219"/>
                <a:gd name="T4" fmla="*/ 1797 w 1797"/>
                <a:gd name="T5" fmla="*/ 219 h 219"/>
                <a:gd name="T6" fmla="*/ 0 60000 65536"/>
                <a:gd name="T7" fmla="*/ 0 60000 65536"/>
                <a:gd name="T8" fmla="*/ 0 60000 65536"/>
                <a:gd name="T9" fmla="*/ 0 w 1797"/>
                <a:gd name="T10" fmla="*/ 0 h 219"/>
                <a:gd name="T11" fmla="*/ 1797 w 179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97" h="219">
                  <a:moveTo>
                    <a:pt x="0" y="0"/>
                  </a:moveTo>
                  <a:cubicBezTo>
                    <a:pt x="207" y="11"/>
                    <a:pt x="946" y="30"/>
                    <a:pt x="1245" y="66"/>
                  </a:cubicBezTo>
                  <a:cubicBezTo>
                    <a:pt x="1544" y="102"/>
                    <a:pt x="1682" y="187"/>
                    <a:pt x="1797" y="219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5" name="Line 26"/>
            <p:cNvSpPr>
              <a:spLocks noChangeShapeType="1"/>
            </p:cNvSpPr>
            <p:nvPr/>
          </p:nvSpPr>
          <p:spPr bwMode="auto">
            <a:xfrm>
              <a:off x="2112" y="2352"/>
              <a:ext cx="163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6" name="Text Box 27"/>
            <p:cNvSpPr txBox="1">
              <a:spLocks noChangeArrowheads="1"/>
            </p:cNvSpPr>
            <p:nvPr/>
          </p:nvSpPr>
          <p:spPr bwMode="auto">
            <a:xfrm>
              <a:off x="2112" y="2605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200" dirty="0">
                  <a:latin typeface="Calibri Light" panose="020F0302020204030204" pitchFamily="34" charset="0"/>
                </a:rPr>
                <a:t>Zone </a:t>
              </a:r>
              <a:r>
                <a:rPr lang="fr-FR" sz="1200" dirty="0" err="1">
                  <a:latin typeface="Calibri Light" panose="020F0302020204030204" pitchFamily="34" charset="0"/>
                </a:rPr>
                <a:t>subtidale</a:t>
              </a:r>
              <a:endParaRPr lang="fr-FR" sz="1200" dirty="0">
                <a:latin typeface="Calibri Light" panose="020F0302020204030204" pitchFamily="34" charset="0"/>
              </a:endParaRPr>
            </a:p>
          </p:txBody>
        </p:sp>
        <p:sp>
          <p:nvSpPr>
            <p:cNvPr id="47127" name="Line 19"/>
            <p:cNvSpPr>
              <a:spLocks noChangeShapeType="1"/>
            </p:cNvSpPr>
            <p:nvPr/>
          </p:nvSpPr>
          <p:spPr bwMode="auto">
            <a:xfrm flipH="1">
              <a:off x="2112" y="2256"/>
              <a:ext cx="211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</p:grpSp>
      <p:sp>
        <p:nvSpPr>
          <p:cNvPr id="12330" name="Rectangle 42"/>
          <p:cNvSpPr>
            <a:spLocks noChangeArrowheads="1"/>
          </p:cNvSpPr>
          <p:nvPr/>
        </p:nvSpPr>
        <p:spPr bwMode="auto">
          <a:xfrm>
            <a:off x="3662722" y="4238931"/>
            <a:ext cx="533400" cy="112582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1" name="Rectangle 43"/>
          <p:cNvSpPr>
            <a:spLocks noChangeArrowheads="1"/>
          </p:cNvSpPr>
          <p:nvPr/>
        </p:nvSpPr>
        <p:spPr bwMode="auto">
          <a:xfrm>
            <a:off x="4968490" y="5026427"/>
            <a:ext cx="533400" cy="338324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 flipV="1">
            <a:off x="3352120" y="5364750"/>
            <a:ext cx="289917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V="1">
            <a:off x="3357922" y="3916951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5" name="Text Box 47"/>
          <p:cNvSpPr txBox="1">
            <a:spLocks noChangeArrowheads="1"/>
          </p:cNvSpPr>
          <p:nvPr/>
        </p:nvSpPr>
        <p:spPr bwMode="auto">
          <a:xfrm>
            <a:off x="2361675" y="3777266"/>
            <a:ext cx="9391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FR" sz="1200" dirty="0">
                <a:latin typeface="Calibri Light" panose="020F0302020204030204" pitchFamily="34" charset="0"/>
              </a:rPr>
              <a:t>Biomasse de Benthos</a:t>
            </a:r>
          </a:p>
        </p:txBody>
      </p: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intra-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estuarienne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(4)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506323" y="3497263"/>
            <a:ext cx="1334201" cy="1701609"/>
            <a:chOff x="506323" y="3497263"/>
            <a:chExt cx="1334201" cy="170160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711" y="3497263"/>
              <a:ext cx="758240" cy="914400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758486" y="4891095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sz="1400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(4 min</a:t>
              </a:r>
              <a:r>
                <a:rPr lang="fr-FR" sz="1400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36" name="Picture 4" descr="Texte de police du logo vidéo, LIRE LA VIDÉO, texte, logo png | PNGEgg">
              <a:hlinkClick r:id="rId11"/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506323" y="4403341"/>
              <a:ext cx="1334201" cy="50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/>
          <p:cNvGrpSpPr/>
          <p:nvPr/>
        </p:nvGrpSpPr>
        <p:grpSpPr>
          <a:xfrm>
            <a:off x="5460364" y="3398807"/>
            <a:ext cx="3455689" cy="1183850"/>
            <a:chOff x="7015776" y="3168210"/>
            <a:chExt cx="3455689" cy="1183850"/>
          </a:xfrm>
        </p:grpSpPr>
        <p:grpSp>
          <p:nvGrpSpPr>
            <p:cNvPr id="39" name="Groupe 38"/>
            <p:cNvGrpSpPr/>
            <p:nvPr/>
          </p:nvGrpSpPr>
          <p:grpSpPr>
            <a:xfrm>
              <a:off x="9232718" y="3374572"/>
              <a:ext cx="1238747" cy="707672"/>
              <a:chOff x="2120124" y="1947431"/>
              <a:chExt cx="1238747" cy="707672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307423" y="2347326"/>
                <a:ext cx="7809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fr-FR" sz="1400" dirty="0" smtClean="0">
                    <a:solidFill>
                      <a:schemeClr val="bg2"/>
                    </a:solidFill>
                    <a:latin typeface="Arial Rounded MT Bold" pitchFamily="34" charset="0"/>
                    <a:cs typeface="Arial" panose="020B0604020202020204" pitchFamily="34" charset="0"/>
                  </a:rPr>
                  <a:t>(2 min</a:t>
                </a:r>
                <a:r>
                  <a:rPr lang="fr-FR" sz="1400" dirty="0">
                    <a:solidFill>
                      <a:schemeClr val="bg2"/>
                    </a:solidFill>
                    <a:latin typeface="Arial Rounded MT Bold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pic>
            <p:nvPicPr>
              <p:cNvPr id="42" name="Picture 4" descr="Texte de police du logo vidéo, LIRE LA VIDÉO, texte, logo png | PNGEgg">
                <a:hlinkClick r:id="rId13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41" t="12411" r="12201" b="16016"/>
              <a:stretch/>
            </p:blipFill>
            <p:spPr bwMode="auto">
              <a:xfrm>
                <a:off x="2120124" y="1947431"/>
                <a:ext cx="1238747" cy="47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776" y="3168210"/>
              <a:ext cx="2084023" cy="1183850"/>
            </a:xfrm>
            <a:prstGeom prst="rect">
              <a:avLst/>
            </a:prstGeom>
          </p:spPr>
        </p:pic>
      </p:grpSp>
      <p:grpSp>
        <p:nvGrpSpPr>
          <p:cNvPr id="9" name="Groupe 8"/>
          <p:cNvGrpSpPr/>
          <p:nvPr/>
        </p:nvGrpSpPr>
        <p:grpSpPr>
          <a:xfrm>
            <a:off x="6478481" y="5069118"/>
            <a:ext cx="2476511" cy="940747"/>
            <a:chOff x="6478481" y="5069118"/>
            <a:chExt cx="2476511" cy="94074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8481" y="5069118"/>
              <a:ext cx="1309230" cy="940747"/>
            </a:xfrm>
            <a:prstGeom prst="rect">
              <a:avLst/>
            </a:prstGeom>
          </p:spPr>
        </p:pic>
        <p:pic>
          <p:nvPicPr>
            <p:cNvPr id="45" name="Picture 4" descr="Texte de police du logo vidéo, LIRE LA VIDÉO, texte, logo png | PNGEgg">
              <a:hlinkClick r:id="rId16"/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7871188" y="5158311"/>
              <a:ext cx="1083804" cy="41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8021775" y="5551784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sz="1200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(6 min</a:t>
              </a:r>
              <a:r>
                <a:rPr lang="fr-FR" sz="1200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uiExpand="1" build="p"/>
      <p:bldP spid="12330" grpId="0" animBg="1"/>
      <p:bldP spid="12331" grpId="0" animBg="1"/>
      <p:bldP spid="12332" grpId="0" animBg="1"/>
      <p:bldP spid="12332" grpId="1" animBg="1"/>
      <p:bldP spid="12329" grpId="0" animBg="1"/>
      <p:bldP spid="12329" grpId="1" animBg="1"/>
      <p:bldP spid="12335" grpId="0"/>
      <p:bldP spid="1233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107950" y="1200150"/>
            <a:ext cx="4763668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Distribution longitudinale :  </a:t>
            </a:r>
            <a:endParaRPr lang="fr-FR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saisonnalité forte </a:t>
            </a:r>
            <a:endParaRPr 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102" name="AutoShape 9"/>
          <p:cNvSpPr>
            <a:spLocks noChangeArrowheads="1"/>
          </p:cNvSpPr>
          <p:nvPr/>
        </p:nvSpPr>
        <p:spPr bwMode="auto">
          <a:xfrm>
            <a:off x="2278536" y="1940625"/>
            <a:ext cx="938213" cy="43338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525043" y="3104770"/>
            <a:ext cx="4346575" cy="3527425"/>
            <a:chOff x="3995738" y="2997200"/>
            <a:chExt cx="4346575" cy="3527425"/>
          </a:xfrm>
        </p:grpSpPr>
        <p:pic>
          <p:nvPicPr>
            <p:cNvPr id="4103" name="Picture 86"/>
            <p:cNvPicPr>
              <a:picLocks noChangeAspect="1" noChangeArrowheads="1"/>
            </p:cNvPicPr>
            <p:nvPr/>
          </p:nvPicPr>
          <p:blipFill>
            <a:blip r:embed="rId4"/>
            <a:srcRect b="36131"/>
            <a:stretch>
              <a:fillRect/>
            </a:stretch>
          </p:blipFill>
          <p:spPr bwMode="auto">
            <a:xfrm>
              <a:off x="3995738" y="2997200"/>
              <a:ext cx="4346575" cy="352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4" name="Text Box 12"/>
            <p:cNvSpPr txBox="1">
              <a:spLocks noChangeArrowheads="1"/>
            </p:cNvSpPr>
            <p:nvPr/>
          </p:nvSpPr>
          <p:spPr bwMode="auto">
            <a:xfrm>
              <a:off x="6985548" y="6201750"/>
              <a:ext cx="1201163" cy="27699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Villanueva</a:t>
              </a:r>
              <a:r>
                <a:rPr lang="fr-FR" sz="12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, 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2004</a:t>
              </a:r>
              <a:endParaRPr lang="fr-FR" sz="1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4107" name="Rectangle 3"/>
          <p:cNvSpPr>
            <a:spLocks noChangeArrowheads="1"/>
          </p:cNvSpPr>
          <p:nvPr/>
        </p:nvSpPr>
        <p:spPr bwMode="auto">
          <a:xfrm>
            <a:off x="83024" y="2424769"/>
            <a:ext cx="532923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 eaLnBrk="0" hangingPunct="0"/>
            <a:r>
              <a:rPr lang="fr-FR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Dominance d’espèces marines à l’aval</a:t>
            </a:r>
            <a:br>
              <a:rPr lang="fr-FR" sz="1600" b="1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fr-FR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et d’espèces d’eau douce à l’amont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b="1" kern="0" dirty="0" err="1" smtClean="0"/>
              <a:t>Variabilité</a:t>
            </a:r>
            <a:r>
              <a:rPr lang="en-GB" b="1" kern="0" dirty="0" smtClean="0"/>
              <a:t> </a:t>
            </a:r>
            <a:r>
              <a:rPr lang="en-GB" b="1" kern="0" dirty="0" err="1"/>
              <a:t>dans</a:t>
            </a:r>
            <a:r>
              <a:rPr lang="en-GB" b="1" kern="0" dirty="0"/>
              <a:t> le temps et </a:t>
            </a:r>
            <a:r>
              <a:rPr lang="en-GB" b="1" kern="0" dirty="0" err="1"/>
              <a:t>l’espace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Variabilité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saisonnière</a:t>
            </a:r>
            <a:r>
              <a:rPr lang="fr-FR" sz="1800" dirty="0"/>
              <a:t/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5364088" y="2106309"/>
            <a:ext cx="3224762" cy="4311507"/>
            <a:chOff x="-13249" y="2819400"/>
            <a:chExt cx="3224762" cy="4311507"/>
          </a:xfrm>
        </p:grpSpPr>
        <p:grpSp>
          <p:nvGrpSpPr>
            <p:cNvPr id="4099" name="Group 20"/>
            <p:cNvGrpSpPr>
              <a:grpSpLocks/>
            </p:cNvGrpSpPr>
            <p:nvPr/>
          </p:nvGrpSpPr>
          <p:grpSpPr bwMode="auto">
            <a:xfrm>
              <a:off x="900113" y="2819400"/>
              <a:ext cx="2311400" cy="3743325"/>
              <a:chOff x="960" y="912"/>
              <a:chExt cx="1769" cy="2705"/>
            </a:xfrm>
          </p:grpSpPr>
          <p:graphicFrame>
            <p:nvGraphicFramePr>
              <p:cNvPr id="4098" name="Object 21"/>
              <p:cNvGraphicFramePr>
                <a:graphicFrameLocks/>
              </p:cNvGraphicFramePr>
              <p:nvPr/>
            </p:nvGraphicFramePr>
            <p:xfrm>
              <a:off x="960" y="1104"/>
              <a:ext cx="1769" cy="2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9" name="Graphique" r:id="rId5" imgW="5667389" imgH="8010457" progId="Excel.Sheet.8">
                      <p:embed followColorScheme="full"/>
                    </p:oleObj>
                  </mc:Choice>
                  <mc:Fallback>
                    <p:oleObj name="Graphique" r:id="rId5" imgW="5667389" imgH="8010457" progId="Excel.Sheet.8">
                      <p:embed followColorScheme="full"/>
                      <p:pic>
                        <p:nvPicPr>
                          <p:cNvPr id="0" name="Object 2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1104"/>
                            <a:ext cx="1769" cy="2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0694" name="Rectangle 22"/>
              <p:cNvSpPr>
                <a:spLocks noChangeArrowheads="1"/>
              </p:cNvSpPr>
              <p:nvPr/>
            </p:nvSpPr>
            <p:spPr bwMode="auto">
              <a:xfrm>
                <a:off x="1056" y="1536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19</a:t>
                </a:r>
                <a:endParaRPr lang="fr-FR" dirty="0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5" name="Rectangle 23"/>
              <p:cNvSpPr>
                <a:spLocks noChangeArrowheads="1"/>
              </p:cNvSpPr>
              <p:nvPr/>
            </p:nvSpPr>
            <p:spPr bwMode="auto">
              <a:xfrm>
                <a:off x="1393" y="1344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24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6" name="Rectangle 24"/>
              <p:cNvSpPr>
                <a:spLocks noChangeArrowheads="1"/>
              </p:cNvSpPr>
              <p:nvPr/>
            </p:nvSpPr>
            <p:spPr bwMode="auto">
              <a:xfrm>
                <a:off x="2159" y="1057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25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7" name="Rectangle 25"/>
              <p:cNvSpPr>
                <a:spLocks noChangeArrowheads="1"/>
              </p:cNvSpPr>
              <p:nvPr/>
            </p:nvSpPr>
            <p:spPr bwMode="auto">
              <a:xfrm>
                <a:off x="1775" y="912"/>
                <a:ext cx="334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33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</p:grpSp>
        <p:sp>
          <p:nvSpPr>
            <p:cNvPr id="4101" name="Text Box 12"/>
            <p:cNvSpPr txBox="1">
              <a:spLocks noChangeArrowheads="1"/>
            </p:cNvSpPr>
            <p:nvPr/>
          </p:nvSpPr>
          <p:spPr bwMode="auto">
            <a:xfrm>
              <a:off x="1758055" y="6853908"/>
              <a:ext cx="1417376" cy="27699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dirty="0" err="1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Rochard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 </a:t>
              </a:r>
              <a:r>
                <a:rPr lang="fr-FR" sz="12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et al., 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1997</a:t>
              </a:r>
              <a:endParaRPr lang="fr-FR" sz="1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-13249" y="3017428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AMONT</a:t>
              </a:r>
              <a:endParaRPr lang="fr-FR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66621" y="6129434"/>
              <a:ext cx="6496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AVAL</a:t>
              </a:r>
              <a:endParaRPr lang="fr-FR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004048" y="12972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b="1" u="sng" dirty="0">
                <a:solidFill>
                  <a:schemeClr val="tx1"/>
                </a:solidFill>
                <a:latin typeface="Calibri Light" panose="020F0302020204030204" pitchFamily="34" charset="0"/>
              </a:rPr>
              <a:t>Exemple de l’estuaire de Seine </a:t>
            </a:r>
            <a:endParaRPr lang="fr-FR" b="1" u="sng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nombre d’espèces)</a:t>
            </a:r>
            <a:endParaRPr lang="fr-FR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2" grpId="0" animBg="1"/>
      <p:bldP spid="410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Espace réservé du contenu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 </a:t>
            </a:r>
            <a:r>
              <a:rPr lang="en-US" dirty="0" err="1" smtClean="0"/>
              <a:t>estuaires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zones de repro</a:t>
            </a:r>
          </a:p>
          <a:p>
            <a:pPr lvl="2"/>
            <a:r>
              <a:rPr lang="en-US" dirty="0" err="1" smtClean="0"/>
              <a:t>Essentiellement</a:t>
            </a:r>
            <a:r>
              <a:rPr lang="en-US" dirty="0" smtClean="0"/>
              <a:t> pour les </a:t>
            </a:r>
            <a:r>
              <a:rPr lang="en-US" dirty="0" err="1" smtClean="0"/>
              <a:t>espèces</a:t>
            </a:r>
            <a:r>
              <a:rPr lang="en-US" dirty="0" smtClean="0"/>
              <a:t> </a:t>
            </a:r>
            <a:r>
              <a:rPr lang="en-US" dirty="0" err="1" smtClean="0"/>
              <a:t>résidentes</a:t>
            </a:r>
            <a:endParaRPr lang="en-US" dirty="0" smtClean="0"/>
          </a:p>
          <a:p>
            <a:pPr lvl="3"/>
            <a:r>
              <a:rPr lang="en-US" sz="13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Ex. gobies</a:t>
            </a:r>
          </a:p>
          <a:p>
            <a:pPr lvl="2"/>
            <a:r>
              <a:rPr lang="en-US" dirty="0" err="1" smtClean="0"/>
              <a:t>Flet</a:t>
            </a:r>
            <a:r>
              <a:rPr lang="en-US" dirty="0" smtClean="0"/>
              <a:t> ?</a:t>
            </a:r>
          </a:p>
          <a:p>
            <a:pPr lvl="1">
              <a:buFontTx/>
              <a:buNone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 </a:t>
            </a:r>
            <a:r>
              <a:rPr lang="en-US" dirty="0" err="1" smtClean="0"/>
              <a:t>estuaires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zones de </a:t>
            </a:r>
            <a:r>
              <a:rPr lang="en-US" dirty="0" err="1" smtClean="0"/>
              <a:t>nourriceries</a:t>
            </a:r>
            <a:endParaRPr lang="en-US" dirty="0" smtClean="0"/>
          </a:p>
          <a:p>
            <a:pPr lvl="2"/>
            <a:r>
              <a:rPr lang="en-US" dirty="0" smtClean="0"/>
              <a:t>Habitats </a:t>
            </a:r>
            <a:r>
              <a:rPr lang="en-US" dirty="0" err="1" smtClean="0"/>
              <a:t>essentiels</a:t>
            </a:r>
            <a:r>
              <a:rPr lang="en-US" dirty="0"/>
              <a:t> </a:t>
            </a:r>
            <a:r>
              <a:rPr lang="en-US" dirty="0" smtClean="0"/>
              <a:t>p</a:t>
            </a:r>
            <a:r>
              <a:rPr lang="en-US" dirty="0" smtClean="0"/>
              <a:t>our </a:t>
            </a:r>
            <a:r>
              <a:rPr lang="en-US" dirty="0" smtClean="0"/>
              <a:t>les juveniles</a:t>
            </a:r>
          </a:p>
          <a:p>
            <a:pPr lvl="2"/>
            <a:r>
              <a:rPr lang="en-US" dirty="0" err="1" smtClean="0"/>
              <a:t>Essentiellement</a:t>
            </a:r>
            <a:r>
              <a:rPr lang="en-US" dirty="0" smtClean="0"/>
              <a:t> </a:t>
            </a:r>
            <a:r>
              <a:rPr lang="en-US" dirty="0" err="1" smtClean="0"/>
              <a:t>spp</a:t>
            </a:r>
            <a:r>
              <a:rPr lang="en-US" dirty="0" smtClean="0"/>
              <a:t> marines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aussi</a:t>
            </a:r>
            <a:r>
              <a:rPr lang="en-US" dirty="0" smtClean="0"/>
              <a:t> FW et DIA</a:t>
            </a:r>
          </a:p>
          <a:p>
            <a:pPr lvl="3"/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Sole, bar, </a:t>
            </a:r>
            <a:r>
              <a:rPr lang="en-US" sz="1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maigre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…</a:t>
            </a:r>
          </a:p>
          <a:p>
            <a:pPr lvl="3"/>
            <a:r>
              <a:rPr lang="en-US" sz="1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Aloses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esturgeon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flet</a:t>
            </a:r>
            <a:endParaRPr lang="en-US" sz="15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r>
              <a:rPr lang="en-US" dirty="0" smtClean="0"/>
              <a:t>Zones </a:t>
            </a:r>
            <a:r>
              <a:rPr lang="en-US" dirty="0" err="1" smtClean="0"/>
              <a:t>intertidales</a:t>
            </a:r>
            <a:r>
              <a:rPr lang="en-US" dirty="0" smtClean="0"/>
              <a:t>, subtidales et </a:t>
            </a:r>
            <a:r>
              <a:rPr lang="en-US" dirty="0" err="1" smtClean="0"/>
              <a:t>colonne</a:t>
            </a:r>
            <a:r>
              <a:rPr lang="en-US" dirty="0" smtClean="0"/>
              <a:t> </a:t>
            </a:r>
            <a:r>
              <a:rPr lang="en-US" dirty="0" err="1" smtClean="0"/>
              <a:t>d’eau</a:t>
            </a:r>
            <a:endParaRPr lang="en-US" dirty="0" smtClean="0"/>
          </a:p>
          <a:p>
            <a:pPr lvl="2"/>
            <a:r>
              <a:rPr lang="en-US" dirty="0" err="1" smtClean="0"/>
              <a:t>Essentiellement</a:t>
            </a:r>
            <a:r>
              <a:rPr lang="en-US" dirty="0" smtClean="0"/>
              <a:t> </a:t>
            </a:r>
            <a:r>
              <a:rPr lang="en-US" dirty="0" err="1" smtClean="0"/>
              <a:t>invertébrés</a:t>
            </a:r>
            <a:r>
              <a:rPr lang="en-US" dirty="0" smtClean="0"/>
              <a:t> </a:t>
            </a:r>
            <a:r>
              <a:rPr lang="en-US" dirty="0" err="1" smtClean="0"/>
              <a:t>benthiques</a:t>
            </a:r>
            <a:r>
              <a:rPr lang="en-US" dirty="0" smtClean="0"/>
              <a:t> et </a:t>
            </a:r>
            <a:r>
              <a:rPr lang="en-US" dirty="0" err="1" smtClean="0"/>
              <a:t>zooplancton</a:t>
            </a:r>
            <a:endParaRPr lang="en-US" dirty="0" smtClean="0"/>
          </a:p>
          <a:p>
            <a:pPr lvl="1"/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 </a:t>
            </a:r>
            <a:r>
              <a:rPr lang="en-US" dirty="0" err="1" smtClean="0"/>
              <a:t>estuaires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zones </a:t>
            </a:r>
            <a:r>
              <a:rPr lang="en-US" dirty="0" err="1" smtClean="0"/>
              <a:t>d’alimentation</a:t>
            </a:r>
            <a:endParaRPr lang="en-US" dirty="0" smtClean="0"/>
          </a:p>
          <a:p>
            <a:pPr lvl="2"/>
            <a:r>
              <a:rPr lang="en-US" dirty="0" smtClean="0"/>
              <a:t>Variations </a:t>
            </a:r>
            <a:r>
              <a:rPr lang="en-US" dirty="0" err="1" smtClean="0"/>
              <a:t>saisonnières</a:t>
            </a:r>
            <a:endParaRPr lang="en-US" dirty="0" smtClean="0"/>
          </a:p>
          <a:p>
            <a:pPr lvl="3"/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Ex.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congre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petits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requins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merlu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grondin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anchois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sprat …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686800" cy="490066"/>
          </a:xfrm>
        </p:spPr>
        <p:txBody>
          <a:bodyPr/>
          <a:lstStyle/>
          <a:p>
            <a:r>
              <a:rPr lang="en-GB" b="1" kern="0" dirty="0" err="1" smtClean="0"/>
              <a:t>L’utilisation</a:t>
            </a:r>
            <a:r>
              <a:rPr lang="en-GB" b="1" kern="0" dirty="0" smtClean="0"/>
              <a:t> </a:t>
            </a:r>
            <a:r>
              <a:rPr lang="en-GB" b="1" kern="0" dirty="0"/>
              <a:t>des </a:t>
            </a:r>
            <a:r>
              <a:rPr lang="en-GB" b="1" kern="0" dirty="0" err="1"/>
              <a:t>estuaires</a:t>
            </a:r>
            <a:r>
              <a:rPr lang="en-GB" b="1" kern="0" dirty="0"/>
              <a:t> par les </a:t>
            </a:r>
            <a:r>
              <a:rPr lang="en-GB" b="1" kern="0" dirty="0" err="1"/>
              <a:t>poissons</a:t>
            </a:r>
            <a:r>
              <a:rPr lang="fr-FR" sz="3200" i="1" kern="0" dirty="0"/>
              <a:t/>
            </a:r>
            <a:br>
              <a:rPr lang="fr-FR" sz="3200" i="1" kern="0" dirty="0"/>
            </a:br>
            <a:r>
              <a:rPr lang="en-GB" sz="1800" dirty="0" err="1" smtClean="0">
                <a:solidFill>
                  <a:srgbClr val="0070C0"/>
                </a:solidFill>
                <a:ea typeface="ＭＳ Ｐゴシック" pitchFamily="34" charset="-128"/>
              </a:rPr>
              <a:t>Synthèse</a:t>
            </a:r>
            <a:endParaRPr lang="fr-FR" dirty="0"/>
          </a:p>
        </p:txBody>
      </p:sp>
      <p:sp>
        <p:nvSpPr>
          <p:cNvPr id="7" name="Parenthèse fermante 6"/>
          <p:cNvSpPr/>
          <p:nvPr/>
        </p:nvSpPr>
        <p:spPr>
          <a:xfrm>
            <a:off x="6300788" y="2852738"/>
            <a:ext cx="287337" cy="3384550"/>
          </a:xfrm>
          <a:prstGeom prst="rightBracke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6802806" y="3513961"/>
            <a:ext cx="165576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</a:rPr>
              <a:t>Production </a:t>
            </a:r>
            <a:r>
              <a:rPr lang="en-US" sz="1600" dirty="0" err="1" smtClean="0"/>
              <a:t>primaire</a:t>
            </a:r>
            <a:r>
              <a:rPr lang="en-US" sz="1600" dirty="0" smtClean="0"/>
              <a:t> et </a:t>
            </a:r>
            <a:r>
              <a:rPr lang="en-US" sz="1600" dirty="0" err="1" smtClean="0"/>
              <a:t>secondaire</a:t>
            </a:r>
            <a:endParaRPr lang="en-US" sz="1600" dirty="0" smtClean="0"/>
          </a:p>
          <a:p>
            <a:pPr algn="ctr">
              <a:defRPr/>
            </a:pPr>
            <a:endParaRPr lang="en-US" sz="1600" dirty="0" smtClean="0"/>
          </a:p>
          <a:p>
            <a:pPr algn="ctr">
              <a:defRPr/>
            </a:pPr>
            <a:r>
              <a:rPr lang="en-US" sz="1600" dirty="0" smtClean="0"/>
              <a:t> </a:t>
            </a:r>
            <a:endParaRPr lang="en-US" sz="1600" dirty="0">
              <a:latin typeface="+mn-lt"/>
            </a:endParaRPr>
          </a:p>
          <a:p>
            <a:pPr algn="ctr">
              <a:defRPr/>
            </a:pPr>
            <a:r>
              <a:rPr lang="en-US" sz="1600" dirty="0" err="1">
                <a:latin typeface="+mn-lt"/>
              </a:rPr>
              <a:t>Dynamique</a:t>
            </a:r>
            <a:r>
              <a:rPr lang="en-US" sz="1600" dirty="0">
                <a:latin typeface="+mn-lt"/>
              </a:rPr>
              <a:t> du </a:t>
            </a:r>
            <a:r>
              <a:rPr lang="en-US" sz="1600" dirty="0" err="1" smtClean="0">
                <a:latin typeface="+mn-lt"/>
              </a:rPr>
              <a:t>réseau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trophique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résumer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</a:t>
            </a:r>
            <a:endParaRPr lang="fr-FR" dirty="0"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80609" y="562502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fr-FR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(8min</a:t>
            </a:r>
            <a:r>
              <a:rPr lang="fr-FR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4" descr="Texte de police du logo vidéo, LIRE LA VIDÉO, texte, logo png | PNGEg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798953" y="4797152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648" y="2006448"/>
            <a:ext cx="3789999" cy="2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4000" dirty="0" smtClean="0">
                <a:solidFill>
                  <a:schemeClr val="accent2"/>
                </a:solidFill>
                <a:latin typeface="Century Gothic" pitchFamily="34" charset="0"/>
              </a:rPr>
              <a:t>Introduction</a:t>
            </a:r>
            <a:endParaRPr lang="en-US" sz="40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Char char="●"/>
              <a:defRPr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400"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200" i="1">
                <a:solidFill>
                  <a:srgbClr val="004C7A"/>
                </a:solidFill>
                <a:latin typeface="Century Gothic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250825" y="2132856"/>
            <a:ext cx="8353425" cy="12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Char char="●"/>
              <a:defRPr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400"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200" i="1">
                <a:solidFill>
                  <a:srgbClr val="004C7A"/>
                </a:solidFill>
                <a:latin typeface="Century Gothic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9pPr>
          </a:lstStyle>
          <a:p>
            <a:pPr>
              <a:buFont typeface="Arial" charset="0"/>
              <a:buNone/>
            </a:pPr>
            <a:r>
              <a:rPr lang="en-US" altLang="fr-FR" sz="3200" dirty="0" smtClean="0"/>
              <a:t>2. </a:t>
            </a:r>
            <a:r>
              <a:rPr lang="en-US" altLang="fr-FR" sz="3200" dirty="0" err="1" smtClean="0"/>
              <a:t>Ecosystèmes</a:t>
            </a:r>
            <a:r>
              <a:rPr lang="en-US" altLang="fr-FR" sz="3200" dirty="0" smtClean="0"/>
              <a:t> </a:t>
            </a:r>
            <a:r>
              <a:rPr lang="en-US" altLang="fr-FR" sz="3200" dirty="0" err="1"/>
              <a:t>E</a:t>
            </a:r>
            <a:r>
              <a:rPr lang="en-US" altLang="fr-FR" sz="3200" dirty="0" err="1" smtClean="0"/>
              <a:t>stuariens</a:t>
            </a:r>
            <a:r>
              <a:rPr lang="en-US" altLang="fr-FR" sz="3200" dirty="0" smtClean="0"/>
              <a:t> (EE) et </a:t>
            </a:r>
            <a:r>
              <a:rPr lang="en-US" altLang="fr-FR" sz="3200" dirty="0" err="1" smtClean="0"/>
              <a:t>Changements</a:t>
            </a:r>
            <a:r>
              <a:rPr lang="en-US" altLang="fr-FR" sz="3200" dirty="0" smtClean="0"/>
              <a:t> </a:t>
            </a:r>
            <a:r>
              <a:rPr lang="en-US" altLang="fr-FR" sz="3200" dirty="0" err="1" smtClean="0"/>
              <a:t>Globaux</a:t>
            </a:r>
            <a:endParaRPr lang="en-US" altLang="fr-FR" sz="3200" dirty="0"/>
          </a:p>
          <a:p>
            <a:pPr algn="ctr">
              <a:buFont typeface="Arial" charset="0"/>
              <a:buNone/>
            </a:pPr>
            <a:endParaRPr lang="en-US" altLang="fr-FR" sz="3200" baseline="30000" dirty="0"/>
          </a:p>
          <a:p>
            <a:pPr>
              <a:buFont typeface="Arial" charset="0"/>
              <a:buNone/>
            </a:pPr>
            <a:r>
              <a:rPr lang="en-US" altLang="fr-FR" sz="3200" baseline="30000" dirty="0" smtClean="0"/>
              <a:t> </a:t>
            </a:r>
            <a:r>
              <a:rPr lang="en-US" altLang="fr-FR" sz="3200" dirty="0" smtClean="0"/>
              <a:t>              </a:t>
            </a:r>
            <a:r>
              <a:rPr lang="en-US" altLang="fr-FR" sz="3200" baseline="30000" dirty="0" smtClean="0"/>
              <a:t>La Gironde</a:t>
            </a:r>
            <a:endParaRPr lang="en-US" altLang="fr-FR" sz="3200" baseline="30000" dirty="0"/>
          </a:p>
        </p:txBody>
      </p:sp>
      <p:sp>
        <p:nvSpPr>
          <p:cNvPr id="48133" name="Titre 8"/>
          <p:cNvSpPr>
            <a:spLocks noGrp="1"/>
          </p:cNvSpPr>
          <p:nvPr>
            <p:ph type="title"/>
          </p:nvPr>
        </p:nvSpPr>
        <p:spPr>
          <a:xfrm>
            <a:off x="1187450" y="404813"/>
            <a:ext cx="7200900" cy="749300"/>
          </a:xfrm>
        </p:spPr>
        <p:txBody>
          <a:bodyPr/>
          <a:lstStyle/>
          <a:p>
            <a:endParaRPr lang="en-US" altLang="fr-FR" smtClean="0"/>
          </a:p>
        </p:txBody>
      </p:sp>
      <p:pic>
        <p:nvPicPr>
          <p:cNvPr id="10" name="Picture 9" descr="Irstea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 r="48274"/>
          <a:stretch>
            <a:fillRect/>
          </a:stretch>
        </p:blipFill>
        <p:spPr bwMode="auto">
          <a:xfrm>
            <a:off x="7956376" y="5733256"/>
            <a:ext cx="936104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9297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 smtClean="0"/>
              <a:t>Trajectoires </a:t>
            </a:r>
            <a:r>
              <a:rPr lang="fr-FR" dirty="0"/>
              <a:t>des EE</a:t>
            </a:r>
            <a:endParaRPr lang="en-GB" dirty="0"/>
          </a:p>
        </p:txBody>
      </p:sp>
      <p:sp>
        <p:nvSpPr>
          <p:cNvPr id="3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r>
              <a:rPr lang="fr-FR" dirty="0" smtClean="0"/>
              <a:t>Impact sur le fonctionnement du réseau trophique</a:t>
            </a:r>
            <a:endParaRPr lang="fr-FR" dirty="0"/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323528" y="5482356"/>
            <a:ext cx="38084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b="1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Peuplements écologiques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Structure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Diversité spécifique, fonctionnelle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Dynamique</a:t>
            </a:r>
            <a:endParaRPr lang="en-GB" altLang="fr-FR" sz="1100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</p:txBody>
      </p:sp>
      <p:sp>
        <p:nvSpPr>
          <p:cNvPr id="62" name="Flèche gauche 61"/>
          <p:cNvSpPr/>
          <p:nvPr/>
        </p:nvSpPr>
        <p:spPr>
          <a:xfrm rot="18699712">
            <a:off x="2683671" y="3692616"/>
            <a:ext cx="1606319" cy="681038"/>
          </a:xfrm>
          <a:prstGeom prst="leftArrow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grpSp>
        <p:nvGrpSpPr>
          <p:cNvPr id="63" name="Groupe 62"/>
          <p:cNvGrpSpPr/>
          <p:nvPr/>
        </p:nvGrpSpPr>
        <p:grpSpPr>
          <a:xfrm>
            <a:off x="1215296" y="4018139"/>
            <a:ext cx="1670059" cy="1291091"/>
            <a:chOff x="1880552" y="5153841"/>
            <a:chExt cx="1670059" cy="1291091"/>
          </a:xfrm>
        </p:grpSpPr>
        <p:pic>
          <p:nvPicPr>
            <p:cNvPr id="64" name="Image 10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0928" y="5572863"/>
              <a:ext cx="561589" cy="257307"/>
            </a:xfrm>
            <a:prstGeom prst="rect">
              <a:avLst/>
            </a:prstGeom>
          </p:spPr>
        </p:pic>
        <p:pic>
          <p:nvPicPr>
            <p:cNvPr id="65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174" y="5153841"/>
              <a:ext cx="610874" cy="24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http://ec.europa.eu/fisheries/images/seabass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018" y="5277791"/>
              <a:ext cx="772815" cy="29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://americaneel.org/wp-content/uploads/2014/06/american-eel-drawing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775" y="5458485"/>
              <a:ext cx="508351" cy="22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https://le-ptit-cotier.fr/wp-content/uploads/2015/03/La-Crevette-grise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972" y="5380344"/>
              <a:ext cx="453892" cy="29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Imag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43611" y="5678028"/>
              <a:ext cx="613820" cy="194148"/>
            </a:xfrm>
            <a:prstGeom prst="rect">
              <a:avLst/>
            </a:prstGeom>
          </p:spPr>
        </p:pic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10" y="6023392"/>
              <a:ext cx="742801" cy="42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3294" y="5903421"/>
              <a:ext cx="304516" cy="239942"/>
            </a:xfrm>
            <a:prstGeom prst="rect">
              <a:avLst/>
            </a:prstGeom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2871236" y="58234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5694" y="6055821"/>
              <a:ext cx="304516" cy="239942"/>
            </a:xfrm>
            <a:prstGeom prst="rect">
              <a:avLst/>
            </a:prstGeom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3023636" y="59758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821" y="6050331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52" y="6046105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e 2"/>
          <p:cNvGrpSpPr/>
          <p:nvPr/>
        </p:nvGrpSpPr>
        <p:grpSpPr>
          <a:xfrm>
            <a:off x="1620515" y="1277067"/>
            <a:ext cx="5903913" cy="2075696"/>
            <a:chOff x="1620515" y="1277067"/>
            <a:chExt cx="5903913" cy="2075696"/>
          </a:xfrm>
        </p:grpSpPr>
        <p:grpSp>
          <p:nvGrpSpPr>
            <p:cNvPr id="49" name="Groupe 48"/>
            <p:cNvGrpSpPr/>
            <p:nvPr/>
          </p:nvGrpSpPr>
          <p:grpSpPr>
            <a:xfrm>
              <a:off x="1620515" y="1277067"/>
              <a:ext cx="5903913" cy="1589087"/>
              <a:chOff x="1908175" y="1125538"/>
              <a:chExt cx="5903913" cy="1589087"/>
            </a:xfrm>
          </p:grpSpPr>
          <p:pic>
            <p:nvPicPr>
              <p:cNvPr id="50" name="Picture 20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425" y="1125538"/>
                <a:ext cx="1871663" cy="1589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1908175" y="1268413"/>
                <a:ext cx="1728788" cy="1441450"/>
                <a:chOff x="158" y="799"/>
                <a:chExt cx="1293" cy="1241"/>
              </a:xfrm>
            </p:grpSpPr>
            <p:pic>
              <p:nvPicPr>
                <p:cNvPr id="56" name="Picture 21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7" y="799"/>
                  <a:ext cx="738" cy="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22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" y="1434"/>
                  <a:ext cx="680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8" name="Group 25"/>
                <p:cNvGrpSpPr>
                  <a:grpSpLocks/>
                </p:cNvGrpSpPr>
                <p:nvPr/>
              </p:nvGrpSpPr>
              <p:grpSpPr bwMode="auto">
                <a:xfrm>
                  <a:off x="158" y="890"/>
                  <a:ext cx="544" cy="635"/>
                  <a:chOff x="2154" y="1173"/>
                  <a:chExt cx="1134" cy="1441"/>
                </a:xfrm>
              </p:grpSpPr>
              <p:pic>
                <p:nvPicPr>
                  <p:cNvPr id="60" name="Picture 23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54" y="1173"/>
                    <a:ext cx="1134" cy="14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245" y="1888"/>
                    <a:ext cx="635" cy="6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fr-FR" altLang="fr-FR">
                      <a:solidFill>
                        <a:srgbClr val="003A80"/>
                      </a:solidFill>
                      <a:ea typeface="+mn-ea"/>
                    </a:endParaRPr>
                  </a:p>
                </p:txBody>
              </p:sp>
            </p:grpSp>
            <p:pic>
              <p:nvPicPr>
                <p:cNvPr id="59" name="Picture 2" descr="coupe_vegetation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4" y="1797"/>
                  <a:ext cx="1247" cy="2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2" name="Picture 2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0638" y="1992313"/>
                <a:ext cx="927100" cy="657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28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0638" y="1354138"/>
                <a:ext cx="925512" cy="642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9"/>
              <p:cNvPicPr>
                <a:picLocks noChangeAspect="1" noChangeArrowheads="1"/>
              </p:cNvPicPr>
              <p:nvPr/>
            </p:nvPicPr>
            <p:blipFill>
              <a:blip r:embed="rId22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7738" y="1992313"/>
                <a:ext cx="1160462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30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4888" y="1354138"/>
                <a:ext cx="985837" cy="63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" name="Rectangle 81"/>
            <p:cNvSpPr/>
            <p:nvPr/>
          </p:nvSpPr>
          <p:spPr>
            <a:xfrm>
              <a:off x="2182490" y="276798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Habitat</a:t>
              </a:r>
            </a:p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et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ses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GB" sz="1400" dirty="0" smtClean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modifications</a:t>
              </a:r>
              <a:endParaRPr lang="en-GB" sz="1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4141069" y="3504329"/>
            <a:ext cx="4650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Les modifications d’habitat influencent les peuplements écologiques</a:t>
            </a: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3666400" y="4164029"/>
            <a:ext cx="4470914" cy="2361315"/>
            <a:chOff x="3954060" y="4012500"/>
            <a:chExt cx="4470914" cy="2361315"/>
          </a:xfrm>
        </p:grpSpPr>
        <p:grpSp>
          <p:nvGrpSpPr>
            <p:cNvPr id="77" name="Groupe 76"/>
            <p:cNvGrpSpPr/>
            <p:nvPr/>
          </p:nvGrpSpPr>
          <p:grpSpPr>
            <a:xfrm>
              <a:off x="3954060" y="4012500"/>
              <a:ext cx="4470914" cy="2361315"/>
              <a:chOff x="3954060" y="4012500"/>
              <a:chExt cx="4470914" cy="2361315"/>
            </a:xfrm>
          </p:grpSpPr>
          <p:sp>
            <p:nvSpPr>
              <p:cNvPr id="78" name="Text Box 12"/>
              <p:cNvSpPr txBox="1">
                <a:spLocks noChangeArrowheads="1"/>
              </p:cNvSpPr>
              <p:nvPr/>
            </p:nvSpPr>
            <p:spPr bwMode="auto">
              <a:xfrm>
                <a:off x="5938838" y="5538790"/>
                <a:ext cx="2376488" cy="835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010" tIns="40005" rIns="80010" bIns="40005">
                <a:spAutoFit/>
              </a:bodyPr>
              <a:lstStyle>
                <a:lvl1pPr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b="1" dirty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Ecosystèmes</a:t>
                </a: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sz="1100" dirty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Fonctionnement</a:t>
                </a: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sz="1100" dirty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Dynamique trophique</a:t>
                </a: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endParaRPr>
              </a:p>
            </p:txBody>
          </p:sp>
          <p:sp>
            <p:nvSpPr>
              <p:cNvPr id="79" name="AutoShape 31"/>
              <p:cNvSpPr>
                <a:spLocks noChangeArrowheads="1"/>
              </p:cNvSpPr>
              <p:nvPr/>
            </p:nvSpPr>
            <p:spPr bwMode="auto">
              <a:xfrm>
                <a:off x="3954060" y="4403879"/>
                <a:ext cx="1582738" cy="517525"/>
              </a:xfrm>
              <a:prstGeom prst="rightArrow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solidFill>
                    <a:srgbClr val="003A80"/>
                  </a:solidFill>
                  <a:latin typeface="Arial"/>
                  <a:ea typeface="+mn-ea"/>
                </a:endParaRPr>
              </a:p>
            </p:txBody>
          </p:sp>
          <p:pic>
            <p:nvPicPr>
              <p:cNvPr id="81" name="Picture 5" descr="Image associée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73"/>
              <a:stretch/>
            </p:blipFill>
            <p:spPr bwMode="auto">
              <a:xfrm>
                <a:off x="5933178" y="4012500"/>
                <a:ext cx="2491796" cy="152628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Oval 11"/>
            <p:cNvSpPr>
              <a:spLocks noChangeAspect="1" noChangeArrowheads="1"/>
            </p:cNvSpPr>
            <p:nvPr/>
          </p:nvSpPr>
          <p:spPr bwMode="auto">
            <a:xfrm>
              <a:off x="4487738" y="4431502"/>
              <a:ext cx="540000" cy="537623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 smtClean="0">
                  <a:solidFill>
                    <a:prstClr val="white"/>
                  </a:solidFill>
                  <a:latin typeface="Calibri" pitchFamily="34" charset="0"/>
                </a:rPr>
                <a:t>?</a:t>
              </a:r>
              <a:endParaRPr lang="fr-FR" sz="10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4170026" y="5146656"/>
              <a:ext cx="2058158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dirty="0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Conséquences sur les écosystèmes ?</a:t>
              </a:r>
              <a:endPara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0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changements globaux dans les EE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fr-FR" dirty="0" smtClean="0"/>
              <a:t>La Gironde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1547664" y="2204864"/>
            <a:ext cx="1656184" cy="2952328"/>
            <a:chOff x="1547664" y="2564904"/>
            <a:chExt cx="1656184" cy="2952328"/>
          </a:xfrm>
        </p:grpSpPr>
        <p:grpSp>
          <p:nvGrpSpPr>
            <p:cNvPr id="18" name="Groupe 17"/>
            <p:cNvGrpSpPr/>
            <p:nvPr/>
          </p:nvGrpSpPr>
          <p:grpSpPr>
            <a:xfrm>
              <a:off x="1547664" y="2564904"/>
              <a:ext cx="1656184" cy="2952328"/>
              <a:chOff x="1547664" y="2564904"/>
              <a:chExt cx="1656184" cy="2952328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1547664" y="2564904"/>
                <a:ext cx="0" cy="72008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" name="Connecteur droit 21"/>
              <p:cNvCxnSpPr/>
              <p:nvPr/>
            </p:nvCxnSpPr>
            <p:spPr>
              <a:xfrm>
                <a:off x="1547664" y="3284984"/>
                <a:ext cx="1656184" cy="136815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" name="Connecteur droit 22"/>
              <p:cNvCxnSpPr/>
              <p:nvPr/>
            </p:nvCxnSpPr>
            <p:spPr>
              <a:xfrm>
                <a:off x="1547664" y="4365104"/>
                <a:ext cx="1656184" cy="72008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" name="Connecteur droit 23"/>
              <p:cNvCxnSpPr/>
              <p:nvPr/>
            </p:nvCxnSpPr>
            <p:spPr>
              <a:xfrm>
                <a:off x="1547664" y="4365104"/>
                <a:ext cx="0" cy="115212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9" name="Connecteur droit 18"/>
            <p:cNvCxnSpPr/>
            <p:nvPr/>
          </p:nvCxnSpPr>
          <p:spPr>
            <a:xfrm>
              <a:off x="2339752" y="4714258"/>
              <a:ext cx="0" cy="7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2372410" y="3882828"/>
              <a:ext cx="0" cy="7200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</p:grpSp>
      <p:sp>
        <p:nvSpPr>
          <p:cNvPr id="25" name="Forme libre 24"/>
          <p:cNvSpPr/>
          <p:nvPr/>
        </p:nvSpPr>
        <p:spPr>
          <a:xfrm>
            <a:off x="2410298" y="3645903"/>
            <a:ext cx="825196" cy="969112"/>
          </a:xfrm>
          <a:custGeom>
            <a:avLst/>
            <a:gdLst>
              <a:gd name="connsiteX0" fmla="*/ 6331 w 825196"/>
              <a:gd name="connsiteY0" fmla="*/ 87086 h 969112"/>
              <a:gd name="connsiteX1" fmla="*/ 38988 w 825196"/>
              <a:gd name="connsiteY1" fmla="*/ 108857 h 969112"/>
              <a:gd name="connsiteX2" fmla="*/ 49873 w 825196"/>
              <a:gd name="connsiteY2" fmla="*/ 141514 h 969112"/>
              <a:gd name="connsiteX3" fmla="*/ 115188 w 825196"/>
              <a:gd name="connsiteY3" fmla="*/ 185057 h 969112"/>
              <a:gd name="connsiteX4" fmla="*/ 147845 w 825196"/>
              <a:gd name="connsiteY4" fmla="*/ 206828 h 969112"/>
              <a:gd name="connsiteX5" fmla="*/ 191388 w 825196"/>
              <a:gd name="connsiteY5" fmla="*/ 250371 h 969112"/>
              <a:gd name="connsiteX6" fmla="*/ 224045 w 825196"/>
              <a:gd name="connsiteY6" fmla="*/ 261257 h 969112"/>
              <a:gd name="connsiteX7" fmla="*/ 267588 w 825196"/>
              <a:gd name="connsiteY7" fmla="*/ 315686 h 969112"/>
              <a:gd name="connsiteX8" fmla="*/ 300245 w 825196"/>
              <a:gd name="connsiteY8" fmla="*/ 326571 h 969112"/>
              <a:gd name="connsiteX9" fmla="*/ 376445 w 825196"/>
              <a:gd name="connsiteY9" fmla="*/ 381000 h 969112"/>
              <a:gd name="connsiteX10" fmla="*/ 441759 w 825196"/>
              <a:gd name="connsiteY10" fmla="*/ 435428 h 969112"/>
              <a:gd name="connsiteX11" fmla="*/ 474416 w 825196"/>
              <a:gd name="connsiteY11" fmla="*/ 446314 h 969112"/>
              <a:gd name="connsiteX12" fmla="*/ 528845 w 825196"/>
              <a:gd name="connsiteY12" fmla="*/ 478971 h 969112"/>
              <a:gd name="connsiteX13" fmla="*/ 605045 w 825196"/>
              <a:gd name="connsiteY13" fmla="*/ 533400 h 969112"/>
              <a:gd name="connsiteX14" fmla="*/ 615931 w 825196"/>
              <a:gd name="connsiteY14" fmla="*/ 566057 h 969112"/>
              <a:gd name="connsiteX15" fmla="*/ 648588 w 825196"/>
              <a:gd name="connsiteY15" fmla="*/ 598714 h 969112"/>
              <a:gd name="connsiteX16" fmla="*/ 746559 w 825196"/>
              <a:gd name="connsiteY16" fmla="*/ 653143 h 969112"/>
              <a:gd name="connsiteX17" fmla="*/ 768331 w 825196"/>
              <a:gd name="connsiteY17" fmla="*/ 674914 h 969112"/>
              <a:gd name="connsiteX18" fmla="*/ 800988 w 825196"/>
              <a:gd name="connsiteY18" fmla="*/ 685800 h 969112"/>
              <a:gd name="connsiteX19" fmla="*/ 811873 w 825196"/>
              <a:gd name="connsiteY19" fmla="*/ 718457 h 969112"/>
              <a:gd name="connsiteX20" fmla="*/ 822759 w 825196"/>
              <a:gd name="connsiteY20" fmla="*/ 783771 h 969112"/>
              <a:gd name="connsiteX21" fmla="*/ 811873 w 825196"/>
              <a:gd name="connsiteY21" fmla="*/ 957943 h 969112"/>
              <a:gd name="connsiteX22" fmla="*/ 779216 w 825196"/>
              <a:gd name="connsiteY22" fmla="*/ 968828 h 969112"/>
              <a:gd name="connsiteX23" fmla="*/ 703016 w 825196"/>
              <a:gd name="connsiteY23" fmla="*/ 957943 h 969112"/>
              <a:gd name="connsiteX24" fmla="*/ 615931 w 825196"/>
              <a:gd name="connsiteY24" fmla="*/ 936171 h 969112"/>
              <a:gd name="connsiteX25" fmla="*/ 463531 w 825196"/>
              <a:gd name="connsiteY25" fmla="*/ 914400 h 969112"/>
              <a:gd name="connsiteX26" fmla="*/ 398216 w 825196"/>
              <a:gd name="connsiteY26" fmla="*/ 892628 h 969112"/>
              <a:gd name="connsiteX27" fmla="*/ 365559 w 825196"/>
              <a:gd name="connsiteY27" fmla="*/ 881743 h 969112"/>
              <a:gd name="connsiteX28" fmla="*/ 332902 w 825196"/>
              <a:gd name="connsiteY28" fmla="*/ 870857 h 969112"/>
              <a:gd name="connsiteX29" fmla="*/ 267588 w 825196"/>
              <a:gd name="connsiteY29" fmla="*/ 838200 h 969112"/>
              <a:gd name="connsiteX30" fmla="*/ 180502 w 825196"/>
              <a:gd name="connsiteY30" fmla="*/ 794657 h 969112"/>
              <a:gd name="connsiteX31" fmla="*/ 147845 w 825196"/>
              <a:gd name="connsiteY31" fmla="*/ 772886 h 969112"/>
              <a:gd name="connsiteX32" fmla="*/ 60759 w 825196"/>
              <a:gd name="connsiteY32" fmla="*/ 751114 h 969112"/>
              <a:gd name="connsiteX33" fmla="*/ 28102 w 825196"/>
              <a:gd name="connsiteY33" fmla="*/ 740228 h 969112"/>
              <a:gd name="connsiteX34" fmla="*/ 6331 w 825196"/>
              <a:gd name="connsiteY34" fmla="*/ 631371 h 969112"/>
              <a:gd name="connsiteX35" fmla="*/ 6331 w 825196"/>
              <a:gd name="connsiteY35" fmla="*/ 87086 h 9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25196" h="969112">
                <a:moveTo>
                  <a:pt x="6331" y="87086"/>
                </a:moveTo>
                <a:cubicBezTo>
                  <a:pt x="11774" y="0"/>
                  <a:pt x="30815" y="98641"/>
                  <a:pt x="38988" y="108857"/>
                </a:cubicBezTo>
                <a:cubicBezTo>
                  <a:pt x="46156" y="117817"/>
                  <a:pt x="41759" y="133400"/>
                  <a:pt x="49873" y="141514"/>
                </a:cubicBezTo>
                <a:cubicBezTo>
                  <a:pt x="68375" y="160016"/>
                  <a:pt x="93416" y="170543"/>
                  <a:pt x="115188" y="185057"/>
                </a:cubicBezTo>
                <a:cubicBezTo>
                  <a:pt x="126074" y="192314"/>
                  <a:pt x="138594" y="197577"/>
                  <a:pt x="147845" y="206828"/>
                </a:cubicBezTo>
                <a:cubicBezTo>
                  <a:pt x="162359" y="221342"/>
                  <a:pt x="171915" y="243880"/>
                  <a:pt x="191388" y="250371"/>
                </a:cubicBezTo>
                <a:lnTo>
                  <a:pt x="224045" y="261257"/>
                </a:lnTo>
                <a:cubicBezTo>
                  <a:pt x="233934" y="276090"/>
                  <a:pt x="250353" y="305345"/>
                  <a:pt x="267588" y="315686"/>
                </a:cubicBezTo>
                <a:cubicBezTo>
                  <a:pt x="277427" y="321589"/>
                  <a:pt x="289359" y="322943"/>
                  <a:pt x="300245" y="326571"/>
                </a:cubicBezTo>
                <a:cubicBezTo>
                  <a:pt x="351902" y="378228"/>
                  <a:pt x="324315" y="363623"/>
                  <a:pt x="376445" y="381000"/>
                </a:cubicBezTo>
                <a:cubicBezTo>
                  <a:pt x="400521" y="405076"/>
                  <a:pt x="411447" y="420272"/>
                  <a:pt x="441759" y="435428"/>
                </a:cubicBezTo>
                <a:cubicBezTo>
                  <a:pt x="452022" y="440560"/>
                  <a:pt x="463530" y="442685"/>
                  <a:pt x="474416" y="446314"/>
                </a:cubicBezTo>
                <a:cubicBezTo>
                  <a:pt x="554861" y="526759"/>
                  <a:pt x="429926" y="408315"/>
                  <a:pt x="528845" y="478971"/>
                </a:cubicBezTo>
                <a:cubicBezTo>
                  <a:pt x="619247" y="543543"/>
                  <a:pt x="531256" y="508803"/>
                  <a:pt x="605045" y="533400"/>
                </a:cubicBezTo>
                <a:cubicBezTo>
                  <a:pt x="608674" y="544286"/>
                  <a:pt x="609566" y="556510"/>
                  <a:pt x="615931" y="566057"/>
                </a:cubicBezTo>
                <a:cubicBezTo>
                  <a:pt x="624470" y="578866"/>
                  <a:pt x="636436" y="589263"/>
                  <a:pt x="648588" y="598714"/>
                </a:cubicBezTo>
                <a:cubicBezTo>
                  <a:pt x="704734" y="642383"/>
                  <a:pt x="697286" y="636718"/>
                  <a:pt x="746559" y="653143"/>
                </a:cubicBezTo>
                <a:cubicBezTo>
                  <a:pt x="753816" y="660400"/>
                  <a:pt x="759530" y="669634"/>
                  <a:pt x="768331" y="674914"/>
                </a:cubicBezTo>
                <a:cubicBezTo>
                  <a:pt x="778170" y="680818"/>
                  <a:pt x="792874" y="677686"/>
                  <a:pt x="800988" y="685800"/>
                </a:cubicBezTo>
                <a:cubicBezTo>
                  <a:pt x="809102" y="693914"/>
                  <a:pt x="809384" y="707256"/>
                  <a:pt x="811873" y="718457"/>
                </a:cubicBezTo>
                <a:cubicBezTo>
                  <a:pt x="816661" y="740003"/>
                  <a:pt x="819130" y="762000"/>
                  <a:pt x="822759" y="783771"/>
                </a:cubicBezTo>
                <a:cubicBezTo>
                  <a:pt x="819130" y="841828"/>
                  <a:pt x="825196" y="901319"/>
                  <a:pt x="811873" y="957943"/>
                </a:cubicBezTo>
                <a:cubicBezTo>
                  <a:pt x="809245" y="969112"/>
                  <a:pt x="790690" y="968828"/>
                  <a:pt x="779216" y="968828"/>
                </a:cubicBezTo>
                <a:cubicBezTo>
                  <a:pt x="753558" y="968828"/>
                  <a:pt x="728176" y="962975"/>
                  <a:pt x="703016" y="957943"/>
                </a:cubicBezTo>
                <a:cubicBezTo>
                  <a:pt x="673675" y="952075"/>
                  <a:pt x="645670" y="939475"/>
                  <a:pt x="615931" y="936171"/>
                </a:cubicBezTo>
                <a:cubicBezTo>
                  <a:pt x="568810" y="930936"/>
                  <a:pt x="511191" y="927399"/>
                  <a:pt x="463531" y="914400"/>
                </a:cubicBezTo>
                <a:cubicBezTo>
                  <a:pt x="441390" y="908361"/>
                  <a:pt x="419988" y="899885"/>
                  <a:pt x="398216" y="892628"/>
                </a:cubicBezTo>
                <a:lnTo>
                  <a:pt x="365559" y="881743"/>
                </a:lnTo>
                <a:cubicBezTo>
                  <a:pt x="354673" y="878114"/>
                  <a:pt x="342449" y="877222"/>
                  <a:pt x="332902" y="870857"/>
                </a:cubicBezTo>
                <a:cubicBezTo>
                  <a:pt x="290698" y="842721"/>
                  <a:pt x="312656" y="853223"/>
                  <a:pt x="267588" y="838200"/>
                </a:cubicBezTo>
                <a:cubicBezTo>
                  <a:pt x="196025" y="766637"/>
                  <a:pt x="330600" y="894721"/>
                  <a:pt x="180502" y="794657"/>
                </a:cubicBezTo>
                <a:cubicBezTo>
                  <a:pt x="169616" y="787400"/>
                  <a:pt x="159547" y="778737"/>
                  <a:pt x="147845" y="772886"/>
                </a:cubicBezTo>
                <a:cubicBezTo>
                  <a:pt x="122960" y="760443"/>
                  <a:pt x="85604" y="757325"/>
                  <a:pt x="60759" y="751114"/>
                </a:cubicBezTo>
                <a:cubicBezTo>
                  <a:pt x="49627" y="748331"/>
                  <a:pt x="38988" y="743857"/>
                  <a:pt x="28102" y="740228"/>
                </a:cubicBezTo>
                <a:cubicBezTo>
                  <a:pt x="13782" y="697270"/>
                  <a:pt x="8373" y="687535"/>
                  <a:pt x="6331" y="631371"/>
                </a:cubicBezTo>
                <a:cubicBezTo>
                  <a:pt x="0" y="457277"/>
                  <a:pt x="888" y="174172"/>
                  <a:pt x="6331" y="87086"/>
                </a:cubicBezTo>
                <a:close/>
              </a:path>
            </a:pathLst>
          </a:cu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6" name="Forme libre 25"/>
          <p:cNvSpPr/>
          <p:nvPr/>
        </p:nvSpPr>
        <p:spPr>
          <a:xfrm>
            <a:off x="1455815" y="2981874"/>
            <a:ext cx="905341" cy="1332978"/>
          </a:xfrm>
          <a:custGeom>
            <a:avLst/>
            <a:gdLst>
              <a:gd name="connsiteX0" fmla="*/ 89956 w 905341"/>
              <a:gd name="connsiteY0" fmla="*/ 10886 h 1332978"/>
              <a:gd name="connsiteX1" fmla="*/ 122614 w 905341"/>
              <a:gd name="connsiteY1" fmla="*/ 130629 h 1332978"/>
              <a:gd name="connsiteX2" fmla="*/ 144385 w 905341"/>
              <a:gd name="connsiteY2" fmla="*/ 163286 h 1332978"/>
              <a:gd name="connsiteX3" fmla="*/ 177042 w 905341"/>
              <a:gd name="connsiteY3" fmla="*/ 174172 h 1332978"/>
              <a:gd name="connsiteX4" fmla="*/ 220585 w 905341"/>
              <a:gd name="connsiteY4" fmla="*/ 217715 h 1332978"/>
              <a:gd name="connsiteX5" fmla="*/ 242356 w 905341"/>
              <a:gd name="connsiteY5" fmla="*/ 250372 h 1332978"/>
              <a:gd name="connsiteX6" fmla="*/ 285899 w 905341"/>
              <a:gd name="connsiteY6" fmla="*/ 293915 h 1332978"/>
              <a:gd name="connsiteX7" fmla="*/ 307671 w 905341"/>
              <a:gd name="connsiteY7" fmla="*/ 315686 h 1332978"/>
              <a:gd name="connsiteX8" fmla="*/ 329442 w 905341"/>
              <a:gd name="connsiteY8" fmla="*/ 348343 h 1332978"/>
              <a:gd name="connsiteX9" fmla="*/ 416528 w 905341"/>
              <a:gd name="connsiteY9" fmla="*/ 413657 h 1332978"/>
              <a:gd name="connsiteX10" fmla="*/ 460071 w 905341"/>
              <a:gd name="connsiteY10" fmla="*/ 457200 h 1332978"/>
              <a:gd name="connsiteX11" fmla="*/ 481842 w 905341"/>
              <a:gd name="connsiteY11" fmla="*/ 489857 h 1332978"/>
              <a:gd name="connsiteX12" fmla="*/ 514499 w 905341"/>
              <a:gd name="connsiteY12" fmla="*/ 500743 h 1332978"/>
              <a:gd name="connsiteX13" fmla="*/ 568928 w 905341"/>
              <a:gd name="connsiteY13" fmla="*/ 533400 h 1332978"/>
              <a:gd name="connsiteX14" fmla="*/ 590699 w 905341"/>
              <a:gd name="connsiteY14" fmla="*/ 555172 h 1332978"/>
              <a:gd name="connsiteX15" fmla="*/ 666899 w 905341"/>
              <a:gd name="connsiteY15" fmla="*/ 587829 h 1332978"/>
              <a:gd name="connsiteX16" fmla="*/ 721328 w 905341"/>
              <a:gd name="connsiteY16" fmla="*/ 620486 h 1332978"/>
              <a:gd name="connsiteX17" fmla="*/ 753985 w 905341"/>
              <a:gd name="connsiteY17" fmla="*/ 642257 h 1332978"/>
              <a:gd name="connsiteX18" fmla="*/ 775756 w 905341"/>
              <a:gd name="connsiteY18" fmla="*/ 664029 h 1332978"/>
              <a:gd name="connsiteX19" fmla="*/ 808414 w 905341"/>
              <a:gd name="connsiteY19" fmla="*/ 674915 h 1332978"/>
              <a:gd name="connsiteX20" fmla="*/ 862842 w 905341"/>
              <a:gd name="connsiteY20" fmla="*/ 772886 h 1332978"/>
              <a:gd name="connsiteX21" fmla="*/ 873728 w 905341"/>
              <a:gd name="connsiteY21" fmla="*/ 838200 h 1332978"/>
              <a:gd name="connsiteX22" fmla="*/ 862842 w 905341"/>
              <a:gd name="connsiteY22" fmla="*/ 1317172 h 1332978"/>
              <a:gd name="connsiteX23" fmla="*/ 819299 w 905341"/>
              <a:gd name="connsiteY23" fmla="*/ 1306286 h 1332978"/>
              <a:gd name="connsiteX24" fmla="*/ 764871 w 905341"/>
              <a:gd name="connsiteY24" fmla="*/ 1262743 h 1332978"/>
              <a:gd name="connsiteX25" fmla="*/ 699556 w 905341"/>
              <a:gd name="connsiteY25" fmla="*/ 1240972 h 1332978"/>
              <a:gd name="connsiteX26" fmla="*/ 536271 w 905341"/>
              <a:gd name="connsiteY26" fmla="*/ 1186543 h 1332978"/>
              <a:gd name="connsiteX27" fmla="*/ 470956 w 905341"/>
              <a:gd name="connsiteY27" fmla="*/ 1164772 h 1332978"/>
              <a:gd name="connsiteX28" fmla="*/ 438299 w 905341"/>
              <a:gd name="connsiteY28" fmla="*/ 1153886 h 1332978"/>
              <a:gd name="connsiteX29" fmla="*/ 362099 w 905341"/>
              <a:gd name="connsiteY29" fmla="*/ 1143000 h 1332978"/>
              <a:gd name="connsiteX30" fmla="*/ 329442 w 905341"/>
              <a:gd name="connsiteY30" fmla="*/ 1132115 h 1332978"/>
              <a:gd name="connsiteX31" fmla="*/ 285899 w 905341"/>
              <a:gd name="connsiteY31" fmla="*/ 1088572 h 1332978"/>
              <a:gd name="connsiteX32" fmla="*/ 220585 w 905341"/>
              <a:gd name="connsiteY32" fmla="*/ 1055915 h 1332978"/>
              <a:gd name="connsiteX33" fmla="*/ 166156 w 905341"/>
              <a:gd name="connsiteY33" fmla="*/ 1012372 h 1332978"/>
              <a:gd name="connsiteX34" fmla="*/ 100842 w 905341"/>
              <a:gd name="connsiteY34" fmla="*/ 979715 h 1332978"/>
              <a:gd name="connsiteX35" fmla="*/ 79071 w 905341"/>
              <a:gd name="connsiteY35" fmla="*/ 97972 h 1332978"/>
              <a:gd name="connsiteX36" fmla="*/ 68185 w 905341"/>
              <a:gd name="connsiteY36" fmla="*/ 65315 h 1332978"/>
              <a:gd name="connsiteX37" fmla="*/ 89956 w 905341"/>
              <a:gd name="connsiteY37" fmla="*/ 10886 h 133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05341" h="1332978">
                <a:moveTo>
                  <a:pt x="89956" y="10886"/>
                </a:moveTo>
                <a:cubicBezTo>
                  <a:pt x="99028" y="21772"/>
                  <a:pt x="106829" y="106951"/>
                  <a:pt x="122614" y="130629"/>
                </a:cubicBezTo>
                <a:cubicBezTo>
                  <a:pt x="129871" y="141515"/>
                  <a:pt x="134169" y="155113"/>
                  <a:pt x="144385" y="163286"/>
                </a:cubicBezTo>
                <a:cubicBezTo>
                  <a:pt x="153345" y="170454"/>
                  <a:pt x="166156" y="170543"/>
                  <a:pt x="177042" y="174172"/>
                </a:cubicBezTo>
                <a:cubicBezTo>
                  <a:pt x="191556" y="188686"/>
                  <a:pt x="209199" y="200636"/>
                  <a:pt x="220585" y="217715"/>
                </a:cubicBezTo>
                <a:cubicBezTo>
                  <a:pt x="227842" y="228601"/>
                  <a:pt x="233842" y="240439"/>
                  <a:pt x="242356" y="250372"/>
                </a:cubicBezTo>
                <a:cubicBezTo>
                  <a:pt x="255714" y="265957"/>
                  <a:pt x="271385" y="279401"/>
                  <a:pt x="285899" y="293915"/>
                </a:cubicBezTo>
                <a:cubicBezTo>
                  <a:pt x="293156" y="301172"/>
                  <a:pt x="301978" y="307146"/>
                  <a:pt x="307671" y="315686"/>
                </a:cubicBezTo>
                <a:cubicBezTo>
                  <a:pt x="314928" y="326572"/>
                  <a:pt x="321269" y="338127"/>
                  <a:pt x="329442" y="348343"/>
                </a:cubicBezTo>
                <a:cubicBezTo>
                  <a:pt x="368067" y="396625"/>
                  <a:pt x="346877" y="344006"/>
                  <a:pt x="416528" y="413657"/>
                </a:cubicBezTo>
                <a:cubicBezTo>
                  <a:pt x="431042" y="428171"/>
                  <a:pt x="448685" y="440121"/>
                  <a:pt x="460071" y="457200"/>
                </a:cubicBezTo>
                <a:cubicBezTo>
                  <a:pt x="467328" y="468086"/>
                  <a:pt x="471626" y="481684"/>
                  <a:pt x="481842" y="489857"/>
                </a:cubicBezTo>
                <a:cubicBezTo>
                  <a:pt x="490802" y="497025"/>
                  <a:pt x="503613" y="497114"/>
                  <a:pt x="514499" y="500743"/>
                </a:cubicBezTo>
                <a:cubicBezTo>
                  <a:pt x="569667" y="555911"/>
                  <a:pt x="498269" y="491004"/>
                  <a:pt x="568928" y="533400"/>
                </a:cubicBezTo>
                <a:cubicBezTo>
                  <a:pt x="577729" y="538680"/>
                  <a:pt x="582160" y="549479"/>
                  <a:pt x="590699" y="555172"/>
                </a:cubicBezTo>
                <a:cubicBezTo>
                  <a:pt x="617599" y="573105"/>
                  <a:pt x="637873" y="578153"/>
                  <a:pt x="666899" y="587829"/>
                </a:cubicBezTo>
                <a:cubicBezTo>
                  <a:pt x="709425" y="630353"/>
                  <a:pt x="664803" y="592223"/>
                  <a:pt x="721328" y="620486"/>
                </a:cubicBezTo>
                <a:cubicBezTo>
                  <a:pt x="733030" y="626337"/>
                  <a:pt x="743769" y="634084"/>
                  <a:pt x="753985" y="642257"/>
                </a:cubicBezTo>
                <a:cubicBezTo>
                  <a:pt x="761999" y="648668"/>
                  <a:pt x="766955" y="658749"/>
                  <a:pt x="775756" y="664029"/>
                </a:cubicBezTo>
                <a:cubicBezTo>
                  <a:pt x="785596" y="669933"/>
                  <a:pt x="797528" y="671286"/>
                  <a:pt x="808414" y="674915"/>
                </a:cubicBezTo>
                <a:cubicBezTo>
                  <a:pt x="836474" y="717006"/>
                  <a:pt x="853262" y="729777"/>
                  <a:pt x="862842" y="772886"/>
                </a:cubicBezTo>
                <a:cubicBezTo>
                  <a:pt x="867630" y="794432"/>
                  <a:pt x="870099" y="816429"/>
                  <a:pt x="873728" y="838200"/>
                </a:cubicBezTo>
                <a:cubicBezTo>
                  <a:pt x="870099" y="997857"/>
                  <a:pt x="881287" y="1158542"/>
                  <a:pt x="862842" y="1317172"/>
                </a:cubicBezTo>
                <a:cubicBezTo>
                  <a:pt x="861114" y="1332033"/>
                  <a:pt x="833050" y="1312179"/>
                  <a:pt x="819299" y="1306286"/>
                </a:cubicBezTo>
                <a:cubicBezTo>
                  <a:pt x="638585" y="1228837"/>
                  <a:pt x="905341" y="1332978"/>
                  <a:pt x="764871" y="1262743"/>
                </a:cubicBezTo>
                <a:cubicBezTo>
                  <a:pt x="744345" y="1252480"/>
                  <a:pt x="721328" y="1248229"/>
                  <a:pt x="699556" y="1240972"/>
                </a:cubicBezTo>
                <a:lnTo>
                  <a:pt x="536271" y="1186543"/>
                </a:lnTo>
                <a:lnTo>
                  <a:pt x="470956" y="1164772"/>
                </a:lnTo>
                <a:cubicBezTo>
                  <a:pt x="460070" y="1161144"/>
                  <a:pt x="449658" y="1155509"/>
                  <a:pt x="438299" y="1153886"/>
                </a:cubicBezTo>
                <a:lnTo>
                  <a:pt x="362099" y="1143000"/>
                </a:lnTo>
                <a:cubicBezTo>
                  <a:pt x="351213" y="1139372"/>
                  <a:pt x="338779" y="1138784"/>
                  <a:pt x="329442" y="1132115"/>
                </a:cubicBezTo>
                <a:cubicBezTo>
                  <a:pt x="312739" y="1120184"/>
                  <a:pt x="305372" y="1095063"/>
                  <a:pt x="285899" y="1088572"/>
                </a:cubicBezTo>
                <a:cubicBezTo>
                  <a:pt x="251408" y="1077075"/>
                  <a:pt x="250729" y="1080031"/>
                  <a:pt x="220585" y="1055915"/>
                </a:cubicBezTo>
                <a:cubicBezTo>
                  <a:pt x="186830" y="1028911"/>
                  <a:pt x="210837" y="1034712"/>
                  <a:pt x="166156" y="1012372"/>
                </a:cubicBezTo>
                <a:cubicBezTo>
                  <a:pt x="76023" y="967306"/>
                  <a:pt x="194427" y="1042104"/>
                  <a:pt x="100842" y="979715"/>
                </a:cubicBezTo>
                <a:cubicBezTo>
                  <a:pt x="0" y="677189"/>
                  <a:pt x="101136" y="991630"/>
                  <a:pt x="79071" y="97972"/>
                </a:cubicBezTo>
                <a:cubicBezTo>
                  <a:pt x="78788" y="86501"/>
                  <a:pt x="70968" y="76447"/>
                  <a:pt x="68185" y="65315"/>
                </a:cubicBezTo>
                <a:cubicBezTo>
                  <a:pt x="67305" y="61795"/>
                  <a:pt x="80885" y="0"/>
                  <a:pt x="89956" y="10886"/>
                </a:cubicBezTo>
                <a:close/>
              </a:path>
            </a:pathLst>
          </a:cu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5652120" y="959795"/>
            <a:ext cx="327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Etcheber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2011;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Goberville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2010;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Goberville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fr-FR" sz="1200" i="1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 al.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2010;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Sottolichio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2009; David </a:t>
            </a:r>
            <a:r>
              <a:rPr lang="fr-FR" sz="1200" i="1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 al., 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2007b</a:t>
            </a:r>
            <a:endParaRPr lang="fr-FR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0" y="1412776"/>
            <a:ext cx="1958591" cy="1728192"/>
            <a:chOff x="0" y="1772816"/>
            <a:chExt cx="1958591" cy="1728192"/>
          </a:xfrm>
        </p:grpSpPr>
        <p:grpSp>
          <p:nvGrpSpPr>
            <p:cNvPr id="12" name="Groupe 11"/>
            <p:cNvGrpSpPr/>
            <p:nvPr/>
          </p:nvGrpSpPr>
          <p:grpSpPr>
            <a:xfrm>
              <a:off x="461814" y="2636912"/>
              <a:ext cx="869826" cy="864096"/>
              <a:chOff x="395536" y="2732682"/>
              <a:chExt cx="509786" cy="480294"/>
            </a:xfrm>
          </p:grpSpPr>
          <p:sp>
            <p:nvSpPr>
              <p:cNvPr id="13" name="Flèche courbée vers le haut 12"/>
              <p:cNvSpPr/>
              <p:nvPr/>
            </p:nvSpPr>
            <p:spPr>
              <a:xfrm>
                <a:off x="395536" y="3068960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Flèche courbée vers le haut 13"/>
              <p:cNvSpPr/>
              <p:nvPr/>
            </p:nvSpPr>
            <p:spPr>
              <a:xfrm rot="11129135">
                <a:off x="401266" y="2732682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" name="ZoneTexte 29"/>
            <p:cNvSpPr txBox="1"/>
            <p:nvPr/>
          </p:nvSpPr>
          <p:spPr>
            <a:xfrm>
              <a:off x="0" y="1772816"/>
              <a:ext cx="195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Modification des régimes des vents (Atlantique Nord)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246804" y="3284984"/>
            <a:ext cx="1224136" cy="1875928"/>
            <a:chOff x="3246804" y="3645024"/>
            <a:chExt cx="1224136" cy="1875928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3830736" y="3645024"/>
              <a:ext cx="0" cy="432048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9" name="Connecteur droit avec flèche 28"/>
            <p:cNvCxnSpPr/>
            <p:nvPr/>
          </p:nvCxnSpPr>
          <p:spPr>
            <a:xfrm flipV="1">
              <a:off x="3855688" y="5088952"/>
              <a:ext cx="0" cy="432000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33" name="ZoneTexte 32"/>
            <p:cNvSpPr txBox="1"/>
            <p:nvPr/>
          </p:nvSpPr>
          <p:spPr>
            <a:xfrm>
              <a:off x="3246804" y="4376145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Diminution des débits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479850" y="2019952"/>
            <a:ext cx="3380182" cy="1279146"/>
            <a:chOff x="1479850" y="2379992"/>
            <a:chExt cx="3380182" cy="1279146"/>
          </a:xfrm>
        </p:grpSpPr>
        <p:cxnSp>
          <p:nvCxnSpPr>
            <p:cNvPr id="15" name="Connecteur droit avec flèche 14"/>
            <p:cNvCxnSpPr>
              <a:endCxn id="16" idx="1"/>
            </p:cNvCxnSpPr>
            <p:nvPr/>
          </p:nvCxnSpPr>
          <p:spPr>
            <a:xfrm>
              <a:off x="1479850" y="3018724"/>
              <a:ext cx="571870" cy="21289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16" name="Image 15" descr="nuage.gif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51720" y="2420888"/>
              <a:ext cx="1533525" cy="1238250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3059832" y="2854097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Diminution des précipitations</a:t>
              </a: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678374" y="2379992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987824" y="5316017"/>
            <a:ext cx="1683480" cy="1137319"/>
            <a:chOff x="2987824" y="5676057"/>
            <a:chExt cx="1683480" cy="1137319"/>
          </a:xfrm>
        </p:grpSpPr>
        <p:sp>
          <p:nvSpPr>
            <p:cNvPr id="34" name="ZoneTexte 33"/>
            <p:cNvSpPr txBox="1"/>
            <p:nvPr/>
          </p:nvSpPr>
          <p:spPr>
            <a:xfrm>
              <a:off x="3650238" y="6351711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987824" y="5676057"/>
              <a:ext cx="16834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Augmentation des prélèvements en amont  (Agriculture)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508104" y="2493690"/>
            <a:ext cx="3499135" cy="2375470"/>
            <a:chOff x="5508104" y="2853730"/>
            <a:chExt cx="3499135" cy="2375470"/>
          </a:xfrm>
        </p:grpSpPr>
        <p:pic>
          <p:nvPicPr>
            <p:cNvPr id="49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853730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322" y="3648273"/>
              <a:ext cx="786451" cy="1580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Connecteur droit avec flèche 5"/>
            <p:cNvCxnSpPr/>
            <p:nvPr/>
          </p:nvCxnSpPr>
          <p:spPr>
            <a:xfrm flipV="1">
              <a:off x="7668071" y="3789040"/>
              <a:ext cx="1492" cy="122413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/>
            <p:cNvSpPr txBox="1"/>
            <p:nvPr/>
          </p:nvSpPr>
          <p:spPr>
            <a:xfrm>
              <a:off x="7812360" y="4125904"/>
              <a:ext cx="1194879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+2°C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b="1" dirty="0" err="1" smtClean="0">
                  <a:solidFill>
                    <a:srgbClr val="FF0000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En</a:t>
              </a:r>
              <a:r>
                <a:rPr lang="en-GB" b="1" dirty="0" smtClean="0">
                  <a:solidFill>
                    <a:srgbClr val="FF0000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 Gironde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Le </a:t>
              </a:r>
              <a:r>
                <a:rPr kumimoji="0" lang="en-GB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Treut</a:t>
              </a:r>
              <a:r>
                <a:rPr lang="en-GB" sz="1200" b="1" noProof="0" dirty="0">
                  <a:solidFill>
                    <a:schemeClr val="bg2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GB" sz="1200" b="1" noProof="0" dirty="0" smtClean="0">
                  <a:solidFill>
                    <a:schemeClr val="bg2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2013</a:t>
              </a:r>
              <a:endPara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466809" y="3034489"/>
            <a:ext cx="1899411" cy="2202543"/>
            <a:chOff x="1466809" y="3394529"/>
            <a:chExt cx="1899411" cy="2202543"/>
          </a:xfrm>
        </p:grpSpPr>
        <p:sp>
          <p:nvSpPr>
            <p:cNvPr id="32" name="ZoneTexte 31"/>
            <p:cNvSpPr txBox="1"/>
            <p:nvPr/>
          </p:nvSpPr>
          <p:spPr>
            <a:xfrm>
              <a:off x="1652685" y="5012297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Intrusion marine</a:t>
              </a:r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466809" y="3394529"/>
              <a:ext cx="1899411" cy="1626622"/>
              <a:chOff x="1466809" y="3394529"/>
              <a:chExt cx="1899411" cy="1626622"/>
            </a:xfrm>
          </p:grpSpPr>
          <p:sp>
            <p:nvSpPr>
              <p:cNvPr id="40" name="Forme libre 39"/>
              <p:cNvSpPr/>
              <p:nvPr/>
            </p:nvSpPr>
            <p:spPr>
              <a:xfrm>
                <a:off x="2800785" y="4412343"/>
                <a:ext cx="565435" cy="608808"/>
              </a:xfrm>
              <a:custGeom>
                <a:avLst/>
                <a:gdLst>
                  <a:gd name="connsiteX0" fmla="*/ 29501 w 565435"/>
                  <a:gd name="connsiteY0" fmla="*/ 7257 h 608808"/>
                  <a:gd name="connsiteX1" fmla="*/ 105701 w 565435"/>
                  <a:gd name="connsiteY1" fmla="*/ 72571 h 608808"/>
                  <a:gd name="connsiteX2" fmla="*/ 149244 w 565435"/>
                  <a:gd name="connsiteY2" fmla="*/ 127000 h 608808"/>
                  <a:gd name="connsiteX3" fmla="*/ 181901 w 565435"/>
                  <a:gd name="connsiteY3" fmla="*/ 181428 h 608808"/>
                  <a:gd name="connsiteX4" fmla="*/ 192786 w 565435"/>
                  <a:gd name="connsiteY4" fmla="*/ 214086 h 608808"/>
                  <a:gd name="connsiteX5" fmla="*/ 258101 w 565435"/>
                  <a:gd name="connsiteY5" fmla="*/ 235857 h 608808"/>
                  <a:gd name="connsiteX6" fmla="*/ 323415 w 565435"/>
                  <a:gd name="connsiteY6" fmla="*/ 279400 h 608808"/>
                  <a:gd name="connsiteX7" fmla="*/ 410501 w 565435"/>
                  <a:gd name="connsiteY7" fmla="*/ 301171 h 608808"/>
                  <a:gd name="connsiteX8" fmla="*/ 432272 w 565435"/>
                  <a:gd name="connsiteY8" fmla="*/ 322943 h 608808"/>
                  <a:gd name="connsiteX9" fmla="*/ 464929 w 565435"/>
                  <a:gd name="connsiteY9" fmla="*/ 333828 h 608808"/>
                  <a:gd name="connsiteX10" fmla="*/ 541129 w 565435"/>
                  <a:gd name="connsiteY10" fmla="*/ 355600 h 608808"/>
                  <a:gd name="connsiteX11" fmla="*/ 562901 w 565435"/>
                  <a:gd name="connsiteY11" fmla="*/ 420914 h 608808"/>
                  <a:gd name="connsiteX12" fmla="*/ 541129 w 565435"/>
                  <a:gd name="connsiteY12" fmla="*/ 551543 h 608808"/>
                  <a:gd name="connsiteX13" fmla="*/ 519358 w 565435"/>
                  <a:gd name="connsiteY13" fmla="*/ 584200 h 608808"/>
                  <a:gd name="connsiteX14" fmla="*/ 497586 w 565435"/>
                  <a:gd name="connsiteY14" fmla="*/ 605971 h 608808"/>
                  <a:gd name="connsiteX15" fmla="*/ 279872 w 565435"/>
                  <a:gd name="connsiteY15" fmla="*/ 595086 h 608808"/>
                  <a:gd name="connsiteX16" fmla="*/ 214558 w 565435"/>
                  <a:gd name="connsiteY16" fmla="*/ 551543 h 608808"/>
                  <a:gd name="connsiteX17" fmla="*/ 149244 w 565435"/>
                  <a:gd name="connsiteY17" fmla="*/ 529771 h 608808"/>
                  <a:gd name="connsiteX18" fmla="*/ 116586 w 565435"/>
                  <a:gd name="connsiteY18" fmla="*/ 508000 h 608808"/>
                  <a:gd name="connsiteX19" fmla="*/ 18615 w 565435"/>
                  <a:gd name="connsiteY19" fmla="*/ 464457 h 608808"/>
                  <a:gd name="connsiteX20" fmla="*/ 29501 w 565435"/>
                  <a:gd name="connsiteY20" fmla="*/ 268514 h 608808"/>
                  <a:gd name="connsiteX21" fmla="*/ 18615 w 565435"/>
                  <a:gd name="connsiteY21" fmla="*/ 116114 h 608808"/>
                  <a:gd name="connsiteX22" fmla="*/ 29501 w 565435"/>
                  <a:gd name="connsiteY22" fmla="*/ 7257 h 60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5435" h="608808">
                    <a:moveTo>
                      <a:pt x="29501" y="7257"/>
                    </a:moveTo>
                    <a:cubicBezTo>
                      <a:pt x="44015" y="0"/>
                      <a:pt x="84584" y="40894"/>
                      <a:pt x="105701" y="72571"/>
                    </a:cubicBezTo>
                    <a:cubicBezTo>
                      <a:pt x="133165" y="113768"/>
                      <a:pt x="118221" y="95977"/>
                      <a:pt x="149244" y="127000"/>
                    </a:cubicBezTo>
                    <a:cubicBezTo>
                      <a:pt x="180080" y="219515"/>
                      <a:pt x="137073" y="106713"/>
                      <a:pt x="181901" y="181428"/>
                    </a:cubicBezTo>
                    <a:cubicBezTo>
                      <a:pt x="187805" y="191268"/>
                      <a:pt x="183449" y="207416"/>
                      <a:pt x="192786" y="214086"/>
                    </a:cubicBezTo>
                    <a:cubicBezTo>
                      <a:pt x="211461" y="227425"/>
                      <a:pt x="239006" y="223127"/>
                      <a:pt x="258101" y="235857"/>
                    </a:cubicBezTo>
                    <a:cubicBezTo>
                      <a:pt x="279872" y="250371"/>
                      <a:pt x="297757" y="274268"/>
                      <a:pt x="323415" y="279400"/>
                    </a:cubicBezTo>
                    <a:cubicBezTo>
                      <a:pt x="389096" y="292536"/>
                      <a:pt x="360291" y="284435"/>
                      <a:pt x="410501" y="301171"/>
                    </a:cubicBezTo>
                    <a:cubicBezTo>
                      <a:pt x="417758" y="308428"/>
                      <a:pt x="423471" y="317663"/>
                      <a:pt x="432272" y="322943"/>
                    </a:cubicBezTo>
                    <a:cubicBezTo>
                      <a:pt x="442111" y="328847"/>
                      <a:pt x="453896" y="330676"/>
                      <a:pt x="464929" y="333828"/>
                    </a:cubicBezTo>
                    <a:cubicBezTo>
                      <a:pt x="560583" y="361157"/>
                      <a:pt x="462849" y="329506"/>
                      <a:pt x="541129" y="355600"/>
                    </a:cubicBezTo>
                    <a:cubicBezTo>
                      <a:pt x="548386" y="377371"/>
                      <a:pt x="565435" y="398105"/>
                      <a:pt x="562901" y="420914"/>
                    </a:cubicBezTo>
                    <a:cubicBezTo>
                      <a:pt x="559451" y="451960"/>
                      <a:pt x="559367" y="515068"/>
                      <a:pt x="541129" y="551543"/>
                    </a:cubicBezTo>
                    <a:cubicBezTo>
                      <a:pt x="535278" y="563245"/>
                      <a:pt x="527531" y="573984"/>
                      <a:pt x="519358" y="584200"/>
                    </a:cubicBezTo>
                    <a:cubicBezTo>
                      <a:pt x="512947" y="592214"/>
                      <a:pt x="504843" y="598714"/>
                      <a:pt x="497586" y="605971"/>
                    </a:cubicBezTo>
                    <a:cubicBezTo>
                      <a:pt x="425015" y="602343"/>
                      <a:pt x="351227" y="608808"/>
                      <a:pt x="279872" y="595086"/>
                    </a:cubicBezTo>
                    <a:cubicBezTo>
                      <a:pt x="254177" y="590145"/>
                      <a:pt x="239381" y="559818"/>
                      <a:pt x="214558" y="551543"/>
                    </a:cubicBezTo>
                    <a:cubicBezTo>
                      <a:pt x="192787" y="544286"/>
                      <a:pt x="168339" y="542500"/>
                      <a:pt x="149244" y="529771"/>
                    </a:cubicBezTo>
                    <a:cubicBezTo>
                      <a:pt x="138358" y="522514"/>
                      <a:pt x="128542" y="513314"/>
                      <a:pt x="116586" y="508000"/>
                    </a:cubicBezTo>
                    <a:cubicBezTo>
                      <a:pt x="0" y="456184"/>
                      <a:pt x="92521" y="513727"/>
                      <a:pt x="18615" y="464457"/>
                    </a:cubicBezTo>
                    <a:cubicBezTo>
                      <a:pt x="22244" y="399143"/>
                      <a:pt x="29501" y="333929"/>
                      <a:pt x="29501" y="268514"/>
                    </a:cubicBezTo>
                    <a:cubicBezTo>
                      <a:pt x="29501" y="217585"/>
                      <a:pt x="20827" y="166995"/>
                      <a:pt x="18615" y="116114"/>
                    </a:cubicBezTo>
                    <a:cubicBezTo>
                      <a:pt x="17196" y="83488"/>
                      <a:pt x="14987" y="14514"/>
                      <a:pt x="29501" y="7257"/>
                    </a:cubicBez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orme libre 40"/>
              <p:cNvSpPr/>
              <p:nvPr/>
            </p:nvSpPr>
            <p:spPr>
              <a:xfrm>
                <a:off x="1466809" y="3394529"/>
                <a:ext cx="1323027" cy="1462750"/>
              </a:xfrm>
              <a:custGeom>
                <a:avLst/>
                <a:gdLst>
                  <a:gd name="connsiteX0" fmla="*/ 100734 w 1323027"/>
                  <a:gd name="connsiteY0" fmla="*/ 1814 h 1462750"/>
                  <a:gd name="connsiteX1" fmla="*/ 133391 w 1323027"/>
                  <a:gd name="connsiteY1" fmla="*/ 67128 h 1462750"/>
                  <a:gd name="connsiteX2" fmla="*/ 198705 w 1323027"/>
                  <a:gd name="connsiteY2" fmla="*/ 88900 h 1462750"/>
                  <a:gd name="connsiteX3" fmla="*/ 220477 w 1323027"/>
                  <a:gd name="connsiteY3" fmla="*/ 110671 h 1462750"/>
                  <a:gd name="connsiteX4" fmla="*/ 264020 w 1323027"/>
                  <a:gd name="connsiteY4" fmla="*/ 165100 h 1462750"/>
                  <a:gd name="connsiteX5" fmla="*/ 296677 w 1323027"/>
                  <a:gd name="connsiteY5" fmla="*/ 175985 h 1462750"/>
                  <a:gd name="connsiteX6" fmla="*/ 318448 w 1323027"/>
                  <a:gd name="connsiteY6" fmla="*/ 197757 h 1462750"/>
                  <a:gd name="connsiteX7" fmla="*/ 329334 w 1323027"/>
                  <a:gd name="connsiteY7" fmla="*/ 230414 h 1462750"/>
                  <a:gd name="connsiteX8" fmla="*/ 361991 w 1323027"/>
                  <a:gd name="connsiteY8" fmla="*/ 241300 h 1462750"/>
                  <a:gd name="connsiteX9" fmla="*/ 383762 w 1323027"/>
                  <a:gd name="connsiteY9" fmla="*/ 273957 h 1462750"/>
                  <a:gd name="connsiteX10" fmla="*/ 416420 w 1323027"/>
                  <a:gd name="connsiteY10" fmla="*/ 284842 h 1462750"/>
                  <a:gd name="connsiteX11" fmla="*/ 438191 w 1323027"/>
                  <a:gd name="connsiteY11" fmla="*/ 306614 h 1462750"/>
                  <a:gd name="connsiteX12" fmla="*/ 470848 w 1323027"/>
                  <a:gd name="connsiteY12" fmla="*/ 328385 h 1462750"/>
                  <a:gd name="connsiteX13" fmla="*/ 492620 w 1323027"/>
                  <a:gd name="connsiteY13" fmla="*/ 350157 h 1462750"/>
                  <a:gd name="connsiteX14" fmla="*/ 525277 w 1323027"/>
                  <a:gd name="connsiteY14" fmla="*/ 371928 h 1462750"/>
                  <a:gd name="connsiteX15" fmla="*/ 568820 w 1323027"/>
                  <a:gd name="connsiteY15" fmla="*/ 415471 h 1462750"/>
                  <a:gd name="connsiteX16" fmla="*/ 601477 w 1323027"/>
                  <a:gd name="connsiteY16" fmla="*/ 437242 h 1462750"/>
                  <a:gd name="connsiteX17" fmla="*/ 645020 w 1323027"/>
                  <a:gd name="connsiteY17" fmla="*/ 480785 h 1462750"/>
                  <a:gd name="connsiteX18" fmla="*/ 710334 w 1323027"/>
                  <a:gd name="connsiteY18" fmla="*/ 524328 h 1462750"/>
                  <a:gd name="connsiteX19" fmla="*/ 786534 w 1323027"/>
                  <a:gd name="connsiteY19" fmla="*/ 600528 h 1462750"/>
                  <a:gd name="connsiteX20" fmla="*/ 830077 w 1323027"/>
                  <a:gd name="connsiteY20" fmla="*/ 644071 h 1462750"/>
                  <a:gd name="connsiteX21" fmla="*/ 862734 w 1323027"/>
                  <a:gd name="connsiteY21" fmla="*/ 665842 h 1462750"/>
                  <a:gd name="connsiteX22" fmla="*/ 938934 w 1323027"/>
                  <a:gd name="connsiteY22" fmla="*/ 720271 h 1462750"/>
                  <a:gd name="connsiteX23" fmla="*/ 982477 w 1323027"/>
                  <a:gd name="connsiteY23" fmla="*/ 774700 h 1462750"/>
                  <a:gd name="connsiteX24" fmla="*/ 1047791 w 1323027"/>
                  <a:gd name="connsiteY24" fmla="*/ 818242 h 1462750"/>
                  <a:gd name="connsiteX25" fmla="*/ 1069562 w 1323027"/>
                  <a:gd name="connsiteY25" fmla="*/ 840014 h 1462750"/>
                  <a:gd name="connsiteX26" fmla="*/ 1102220 w 1323027"/>
                  <a:gd name="connsiteY26" fmla="*/ 850900 h 1462750"/>
                  <a:gd name="connsiteX27" fmla="*/ 1167534 w 1323027"/>
                  <a:gd name="connsiteY27" fmla="*/ 894442 h 1462750"/>
                  <a:gd name="connsiteX28" fmla="*/ 1211077 w 1323027"/>
                  <a:gd name="connsiteY28" fmla="*/ 937985 h 1462750"/>
                  <a:gd name="connsiteX29" fmla="*/ 1276391 w 1323027"/>
                  <a:gd name="connsiteY29" fmla="*/ 970642 h 1462750"/>
                  <a:gd name="connsiteX30" fmla="*/ 1309048 w 1323027"/>
                  <a:gd name="connsiteY30" fmla="*/ 1068614 h 1462750"/>
                  <a:gd name="connsiteX31" fmla="*/ 1319934 w 1323027"/>
                  <a:gd name="connsiteY31" fmla="*/ 1101271 h 1462750"/>
                  <a:gd name="connsiteX32" fmla="*/ 1309048 w 1323027"/>
                  <a:gd name="connsiteY32" fmla="*/ 1449614 h 1462750"/>
                  <a:gd name="connsiteX33" fmla="*/ 1276391 w 1323027"/>
                  <a:gd name="connsiteY33" fmla="*/ 1460500 h 1462750"/>
                  <a:gd name="connsiteX34" fmla="*/ 1254620 w 1323027"/>
                  <a:gd name="connsiteY34" fmla="*/ 1438728 h 1462750"/>
                  <a:gd name="connsiteX35" fmla="*/ 1221962 w 1323027"/>
                  <a:gd name="connsiteY35" fmla="*/ 1427842 h 1462750"/>
                  <a:gd name="connsiteX36" fmla="*/ 1189305 w 1323027"/>
                  <a:gd name="connsiteY36" fmla="*/ 1406071 h 1462750"/>
                  <a:gd name="connsiteX37" fmla="*/ 1123991 w 1323027"/>
                  <a:gd name="connsiteY37" fmla="*/ 1384300 h 1462750"/>
                  <a:gd name="connsiteX38" fmla="*/ 1091334 w 1323027"/>
                  <a:gd name="connsiteY38" fmla="*/ 1373414 h 1462750"/>
                  <a:gd name="connsiteX39" fmla="*/ 1058677 w 1323027"/>
                  <a:gd name="connsiteY39" fmla="*/ 1362528 h 1462750"/>
                  <a:gd name="connsiteX40" fmla="*/ 1026020 w 1323027"/>
                  <a:gd name="connsiteY40" fmla="*/ 1351642 h 1462750"/>
                  <a:gd name="connsiteX41" fmla="*/ 1004248 w 1323027"/>
                  <a:gd name="connsiteY41" fmla="*/ 1329871 h 1462750"/>
                  <a:gd name="connsiteX42" fmla="*/ 971591 w 1323027"/>
                  <a:gd name="connsiteY42" fmla="*/ 1318985 h 1462750"/>
                  <a:gd name="connsiteX43" fmla="*/ 884505 w 1323027"/>
                  <a:gd name="connsiteY43" fmla="*/ 1297214 h 1462750"/>
                  <a:gd name="connsiteX44" fmla="*/ 819191 w 1323027"/>
                  <a:gd name="connsiteY44" fmla="*/ 1275442 h 1462750"/>
                  <a:gd name="connsiteX45" fmla="*/ 786534 w 1323027"/>
                  <a:gd name="connsiteY45" fmla="*/ 1264557 h 1462750"/>
                  <a:gd name="connsiteX46" fmla="*/ 753877 w 1323027"/>
                  <a:gd name="connsiteY46" fmla="*/ 1253671 h 1462750"/>
                  <a:gd name="connsiteX47" fmla="*/ 699448 w 1323027"/>
                  <a:gd name="connsiteY47" fmla="*/ 1221014 h 1462750"/>
                  <a:gd name="connsiteX48" fmla="*/ 645020 w 1323027"/>
                  <a:gd name="connsiteY48" fmla="*/ 1188357 h 1462750"/>
                  <a:gd name="connsiteX49" fmla="*/ 612362 w 1323027"/>
                  <a:gd name="connsiteY49" fmla="*/ 1166585 h 1462750"/>
                  <a:gd name="connsiteX50" fmla="*/ 579705 w 1323027"/>
                  <a:gd name="connsiteY50" fmla="*/ 1155700 h 1462750"/>
                  <a:gd name="connsiteX51" fmla="*/ 525277 w 1323027"/>
                  <a:gd name="connsiteY51" fmla="*/ 1123042 h 1462750"/>
                  <a:gd name="connsiteX52" fmla="*/ 503505 w 1323027"/>
                  <a:gd name="connsiteY52" fmla="*/ 1101271 h 1462750"/>
                  <a:gd name="connsiteX53" fmla="*/ 438191 w 1323027"/>
                  <a:gd name="connsiteY53" fmla="*/ 1079500 h 1462750"/>
                  <a:gd name="connsiteX54" fmla="*/ 351105 w 1323027"/>
                  <a:gd name="connsiteY54" fmla="*/ 1035957 h 1462750"/>
                  <a:gd name="connsiteX55" fmla="*/ 318448 w 1323027"/>
                  <a:gd name="connsiteY55" fmla="*/ 1025071 h 1462750"/>
                  <a:gd name="connsiteX56" fmla="*/ 166048 w 1323027"/>
                  <a:gd name="connsiteY56" fmla="*/ 992414 h 1462750"/>
                  <a:gd name="connsiteX57" fmla="*/ 122505 w 1323027"/>
                  <a:gd name="connsiteY57" fmla="*/ 948871 h 1462750"/>
                  <a:gd name="connsiteX58" fmla="*/ 89848 w 1323027"/>
                  <a:gd name="connsiteY58" fmla="*/ 883557 h 1462750"/>
                  <a:gd name="connsiteX59" fmla="*/ 68077 w 1323027"/>
                  <a:gd name="connsiteY59" fmla="*/ 850900 h 1462750"/>
                  <a:gd name="connsiteX60" fmla="*/ 35420 w 1323027"/>
                  <a:gd name="connsiteY60" fmla="*/ 731157 h 1462750"/>
                  <a:gd name="connsiteX61" fmla="*/ 24534 w 1323027"/>
                  <a:gd name="connsiteY61" fmla="*/ 600528 h 1462750"/>
                  <a:gd name="connsiteX62" fmla="*/ 2762 w 1323027"/>
                  <a:gd name="connsiteY62" fmla="*/ 469900 h 1462750"/>
                  <a:gd name="connsiteX63" fmla="*/ 24534 w 1323027"/>
                  <a:gd name="connsiteY63" fmla="*/ 143328 h 1462750"/>
                  <a:gd name="connsiteX64" fmla="*/ 46305 w 1323027"/>
                  <a:gd name="connsiteY64" fmla="*/ 56242 h 1462750"/>
                  <a:gd name="connsiteX65" fmla="*/ 100734 w 1323027"/>
                  <a:gd name="connsiteY65" fmla="*/ 1814 h 14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323027" h="1462750">
                    <a:moveTo>
                      <a:pt x="100734" y="1814"/>
                    </a:moveTo>
                    <a:cubicBezTo>
                      <a:pt x="115248" y="3628"/>
                      <a:pt x="115622" y="56022"/>
                      <a:pt x="133391" y="67128"/>
                    </a:cubicBezTo>
                    <a:cubicBezTo>
                      <a:pt x="152852" y="79291"/>
                      <a:pt x="198705" y="88900"/>
                      <a:pt x="198705" y="88900"/>
                    </a:cubicBezTo>
                    <a:cubicBezTo>
                      <a:pt x="205962" y="96157"/>
                      <a:pt x="214066" y="102657"/>
                      <a:pt x="220477" y="110671"/>
                    </a:cubicBezTo>
                    <a:cubicBezTo>
                      <a:pt x="234170" y="127787"/>
                      <a:pt x="243801" y="152969"/>
                      <a:pt x="264020" y="165100"/>
                    </a:cubicBezTo>
                    <a:cubicBezTo>
                      <a:pt x="273859" y="171003"/>
                      <a:pt x="285791" y="172357"/>
                      <a:pt x="296677" y="175985"/>
                    </a:cubicBezTo>
                    <a:cubicBezTo>
                      <a:pt x="303934" y="183242"/>
                      <a:pt x="313168" y="188956"/>
                      <a:pt x="318448" y="197757"/>
                    </a:cubicBezTo>
                    <a:cubicBezTo>
                      <a:pt x="324352" y="207596"/>
                      <a:pt x="321220" y="222300"/>
                      <a:pt x="329334" y="230414"/>
                    </a:cubicBezTo>
                    <a:cubicBezTo>
                      <a:pt x="337448" y="238528"/>
                      <a:pt x="351105" y="237671"/>
                      <a:pt x="361991" y="241300"/>
                    </a:cubicBezTo>
                    <a:cubicBezTo>
                      <a:pt x="369248" y="252186"/>
                      <a:pt x="373546" y="265784"/>
                      <a:pt x="383762" y="273957"/>
                    </a:cubicBezTo>
                    <a:cubicBezTo>
                      <a:pt x="392722" y="281125"/>
                      <a:pt x="406580" y="278938"/>
                      <a:pt x="416420" y="284842"/>
                    </a:cubicBezTo>
                    <a:cubicBezTo>
                      <a:pt x="425221" y="290122"/>
                      <a:pt x="430177" y="300203"/>
                      <a:pt x="438191" y="306614"/>
                    </a:cubicBezTo>
                    <a:cubicBezTo>
                      <a:pt x="448407" y="314787"/>
                      <a:pt x="460632" y="320212"/>
                      <a:pt x="470848" y="328385"/>
                    </a:cubicBezTo>
                    <a:cubicBezTo>
                      <a:pt x="478862" y="334796"/>
                      <a:pt x="484606" y="343746"/>
                      <a:pt x="492620" y="350157"/>
                    </a:cubicBezTo>
                    <a:cubicBezTo>
                      <a:pt x="502836" y="358330"/>
                      <a:pt x="515344" y="363414"/>
                      <a:pt x="525277" y="371928"/>
                    </a:cubicBezTo>
                    <a:cubicBezTo>
                      <a:pt x="540862" y="385286"/>
                      <a:pt x="551741" y="404085"/>
                      <a:pt x="568820" y="415471"/>
                    </a:cubicBezTo>
                    <a:cubicBezTo>
                      <a:pt x="579706" y="422728"/>
                      <a:pt x="591544" y="428728"/>
                      <a:pt x="601477" y="437242"/>
                    </a:cubicBezTo>
                    <a:cubicBezTo>
                      <a:pt x="617062" y="450600"/>
                      <a:pt x="627941" y="469399"/>
                      <a:pt x="645020" y="480785"/>
                    </a:cubicBezTo>
                    <a:cubicBezTo>
                      <a:pt x="666791" y="495299"/>
                      <a:pt x="691832" y="505826"/>
                      <a:pt x="710334" y="524328"/>
                    </a:cubicBezTo>
                    <a:lnTo>
                      <a:pt x="786534" y="600528"/>
                    </a:lnTo>
                    <a:lnTo>
                      <a:pt x="830077" y="644071"/>
                    </a:lnTo>
                    <a:cubicBezTo>
                      <a:pt x="840963" y="651328"/>
                      <a:pt x="852801" y="657328"/>
                      <a:pt x="862734" y="665842"/>
                    </a:cubicBezTo>
                    <a:cubicBezTo>
                      <a:pt x="928480" y="722195"/>
                      <a:pt x="878928" y="700268"/>
                      <a:pt x="938934" y="720271"/>
                    </a:cubicBezTo>
                    <a:cubicBezTo>
                      <a:pt x="953216" y="741695"/>
                      <a:pt x="961795" y="759189"/>
                      <a:pt x="982477" y="774700"/>
                    </a:cubicBezTo>
                    <a:cubicBezTo>
                      <a:pt x="1003410" y="790399"/>
                      <a:pt x="1029289" y="799740"/>
                      <a:pt x="1047791" y="818242"/>
                    </a:cubicBezTo>
                    <a:cubicBezTo>
                      <a:pt x="1055048" y="825499"/>
                      <a:pt x="1060761" y="834734"/>
                      <a:pt x="1069562" y="840014"/>
                    </a:cubicBezTo>
                    <a:cubicBezTo>
                      <a:pt x="1079402" y="845918"/>
                      <a:pt x="1092189" y="845327"/>
                      <a:pt x="1102220" y="850900"/>
                    </a:cubicBezTo>
                    <a:cubicBezTo>
                      <a:pt x="1125093" y="863607"/>
                      <a:pt x="1149032" y="875940"/>
                      <a:pt x="1167534" y="894442"/>
                    </a:cubicBezTo>
                    <a:cubicBezTo>
                      <a:pt x="1182048" y="908956"/>
                      <a:pt x="1191604" y="931494"/>
                      <a:pt x="1211077" y="937985"/>
                    </a:cubicBezTo>
                    <a:cubicBezTo>
                      <a:pt x="1256145" y="953008"/>
                      <a:pt x="1234187" y="942506"/>
                      <a:pt x="1276391" y="970642"/>
                    </a:cubicBezTo>
                    <a:lnTo>
                      <a:pt x="1309048" y="1068614"/>
                    </a:lnTo>
                    <a:lnTo>
                      <a:pt x="1319934" y="1101271"/>
                    </a:lnTo>
                    <a:cubicBezTo>
                      <a:pt x="1316305" y="1217385"/>
                      <a:pt x="1323027" y="1334287"/>
                      <a:pt x="1309048" y="1449614"/>
                    </a:cubicBezTo>
                    <a:cubicBezTo>
                      <a:pt x="1307667" y="1461005"/>
                      <a:pt x="1287643" y="1462750"/>
                      <a:pt x="1276391" y="1460500"/>
                    </a:cubicBezTo>
                    <a:cubicBezTo>
                      <a:pt x="1266327" y="1458487"/>
                      <a:pt x="1263421" y="1444008"/>
                      <a:pt x="1254620" y="1438728"/>
                    </a:cubicBezTo>
                    <a:cubicBezTo>
                      <a:pt x="1244780" y="1432824"/>
                      <a:pt x="1232225" y="1432974"/>
                      <a:pt x="1221962" y="1427842"/>
                    </a:cubicBezTo>
                    <a:cubicBezTo>
                      <a:pt x="1210260" y="1421991"/>
                      <a:pt x="1201260" y="1411384"/>
                      <a:pt x="1189305" y="1406071"/>
                    </a:cubicBezTo>
                    <a:cubicBezTo>
                      <a:pt x="1168334" y="1396751"/>
                      <a:pt x="1145762" y="1391557"/>
                      <a:pt x="1123991" y="1384300"/>
                    </a:cubicBezTo>
                    <a:lnTo>
                      <a:pt x="1091334" y="1373414"/>
                    </a:lnTo>
                    <a:lnTo>
                      <a:pt x="1058677" y="1362528"/>
                    </a:lnTo>
                    <a:lnTo>
                      <a:pt x="1026020" y="1351642"/>
                    </a:lnTo>
                    <a:cubicBezTo>
                      <a:pt x="1018763" y="1344385"/>
                      <a:pt x="1013049" y="1335151"/>
                      <a:pt x="1004248" y="1329871"/>
                    </a:cubicBezTo>
                    <a:cubicBezTo>
                      <a:pt x="994409" y="1323967"/>
                      <a:pt x="982661" y="1322004"/>
                      <a:pt x="971591" y="1318985"/>
                    </a:cubicBezTo>
                    <a:cubicBezTo>
                      <a:pt x="942723" y="1311112"/>
                      <a:pt x="912891" y="1306676"/>
                      <a:pt x="884505" y="1297214"/>
                    </a:cubicBezTo>
                    <a:lnTo>
                      <a:pt x="819191" y="1275442"/>
                    </a:lnTo>
                    <a:lnTo>
                      <a:pt x="786534" y="1264557"/>
                    </a:lnTo>
                    <a:lnTo>
                      <a:pt x="753877" y="1253671"/>
                    </a:lnTo>
                    <a:cubicBezTo>
                      <a:pt x="698707" y="1198504"/>
                      <a:pt x="770110" y="1263413"/>
                      <a:pt x="699448" y="1221014"/>
                    </a:cubicBezTo>
                    <a:cubicBezTo>
                      <a:pt x="624741" y="1176188"/>
                      <a:pt x="737526" y="1219190"/>
                      <a:pt x="645020" y="1188357"/>
                    </a:cubicBezTo>
                    <a:cubicBezTo>
                      <a:pt x="634134" y="1181100"/>
                      <a:pt x="624064" y="1172436"/>
                      <a:pt x="612362" y="1166585"/>
                    </a:cubicBezTo>
                    <a:cubicBezTo>
                      <a:pt x="602099" y="1161454"/>
                      <a:pt x="589544" y="1161604"/>
                      <a:pt x="579705" y="1155700"/>
                    </a:cubicBezTo>
                    <a:cubicBezTo>
                      <a:pt x="504988" y="1110869"/>
                      <a:pt x="617795" y="1153882"/>
                      <a:pt x="525277" y="1123042"/>
                    </a:cubicBezTo>
                    <a:cubicBezTo>
                      <a:pt x="518020" y="1115785"/>
                      <a:pt x="512685" y="1105861"/>
                      <a:pt x="503505" y="1101271"/>
                    </a:cubicBezTo>
                    <a:cubicBezTo>
                      <a:pt x="482979" y="1091008"/>
                      <a:pt x="438191" y="1079500"/>
                      <a:pt x="438191" y="1079500"/>
                    </a:cubicBezTo>
                    <a:cubicBezTo>
                      <a:pt x="400192" y="1041500"/>
                      <a:pt x="426157" y="1060974"/>
                      <a:pt x="351105" y="1035957"/>
                    </a:cubicBezTo>
                    <a:cubicBezTo>
                      <a:pt x="340219" y="1032328"/>
                      <a:pt x="329700" y="1027321"/>
                      <a:pt x="318448" y="1025071"/>
                    </a:cubicBezTo>
                    <a:cubicBezTo>
                      <a:pt x="194920" y="1000366"/>
                      <a:pt x="245490" y="1012275"/>
                      <a:pt x="166048" y="992414"/>
                    </a:cubicBezTo>
                    <a:cubicBezTo>
                      <a:pt x="151534" y="977900"/>
                      <a:pt x="133891" y="965950"/>
                      <a:pt x="122505" y="948871"/>
                    </a:cubicBezTo>
                    <a:cubicBezTo>
                      <a:pt x="60113" y="855281"/>
                      <a:pt x="134916" y="973694"/>
                      <a:pt x="89848" y="883557"/>
                    </a:cubicBezTo>
                    <a:cubicBezTo>
                      <a:pt x="83997" y="871855"/>
                      <a:pt x="73390" y="862855"/>
                      <a:pt x="68077" y="850900"/>
                    </a:cubicBezTo>
                    <a:cubicBezTo>
                      <a:pt x="47986" y="805696"/>
                      <a:pt x="44733" y="777724"/>
                      <a:pt x="35420" y="731157"/>
                    </a:cubicBezTo>
                    <a:cubicBezTo>
                      <a:pt x="31791" y="687614"/>
                      <a:pt x="29108" y="643982"/>
                      <a:pt x="24534" y="600528"/>
                    </a:cubicBezTo>
                    <a:cubicBezTo>
                      <a:pt x="18533" y="543518"/>
                      <a:pt x="13271" y="522442"/>
                      <a:pt x="2762" y="469900"/>
                    </a:cubicBezTo>
                    <a:cubicBezTo>
                      <a:pt x="11876" y="251180"/>
                      <a:pt x="0" y="278261"/>
                      <a:pt x="24534" y="143328"/>
                    </a:cubicBezTo>
                    <a:cubicBezTo>
                      <a:pt x="26569" y="132137"/>
                      <a:pt x="36455" y="72659"/>
                      <a:pt x="46305" y="56242"/>
                    </a:cubicBezTo>
                    <a:cubicBezTo>
                      <a:pt x="70643" y="15678"/>
                      <a:pt x="86220" y="0"/>
                      <a:pt x="100734" y="1814"/>
                    </a:cubicBez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Flèche droite 41"/>
              <p:cNvSpPr/>
              <p:nvPr/>
            </p:nvSpPr>
            <p:spPr>
              <a:xfrm rot="1908026">
                <a:off x="1963725" y="4377990"/>
                <a:ext cx="1224136" cy="288032"/>
              </a:xfrm>
              <a:prstGeom prst="rightArrow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44" name="ZoneTexte 43"/>
          <p:cNvSpPr txBox="1"/>
          <p:nvPr/>
        </p:nvSpPr>
        <p:spPr>
          <a:xfrm>
            <a:off x="242673" y="5796553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C’est la marinisation de l’estuaire</a:t>
            </a:r>
            <a:endParaRPr lang="fr-FR" sz="1600" dirty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128322" y="1268760"/>
            <a:ext cx="163057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En 30 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9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/>
          <p:cNvCxnSpPr/>
          <p:nvPr/>
        </p:nvCxnSpPr>
        <p:spPr>
          <a:xfrm>
            <a:off x="4788024" y="1889325"/>
            <a:ext cx="0" cy="3312368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3059832" y="248077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Diminution des précipitations</a:t>
            </a:r>
          </a:p>
        </p:txBody>
      </p:sp>
      <p:cxnSp>
        <p:nvCxnSpPr>
          <p:cNvPr id="66" name="Connecteur droit 65"/>
          <p:cNvCxnSpPr/>
          <p:nvPr/>
        </p:nvCxnSpPr>
        <p:spPr>
          <a:xfrm>
            <a:off x="6156176" y="4340939"/>
            <a:ext cx="0" cy="720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none"/>
          </a:ln>
          <a:effectLst/>
        </p:spPr>
      </p:cxnSp>
      <p:cxnSp>
        <p:nvCxnSpPr>
          <p:cNvPr id="67" name="Connecteur droit avec flèche 66"/>
          <p:cNvCxnSpPr/>
          <p:nvPr/>
        </p:nvCxnSpPr>
        <p:spPr>
          <a:xfrm flipV="1">
            <a:off x="6188834" y="3509509"/>
            <a:ext cx="0" cy="7200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none"/>
          </a:ln>
          <a:effectLst/>
        </p:spPr>
      </p:cxnSp>
      <p:grpSp>
        <p:nvGrpSpPr>
          <p:cNvPr id="7" name="Groupe 6"/>
          <p:cNvGrpSpPr/>
          <p:nvPr/>
        </p:nvGrpSpPr>
        <p:grpSpPr>
          <a:xfrm>
            <a:off x="5364088" y="2191585"/>
            <a:ext cx="2607296" cy="2952328"/>
            <a:chOff x="5364088" y="2564904"/>
            <a:chExt cx="2607296" cy="2952328"/>
          </a:xfrm>
        </p:grpSpPr>
        <p:cxnSp>
          <p:nvCxnSpPr>
            <p:cNvPr id="75" name="Connecteur droit 74"/>
            <p:cNvCxnSpPr/>
            <p:nvPr/>
          </p:nvCxnSpPr>
          <p:spPr>
            <a:xfrm>
              <a:off x="5364088" y="2564904"/>
              <a:ext cx="0" cy="72008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/>
            <p:cNvCxnSpPr/>
            <p:nvPr/>
          </p:nvCxnSpPr>
          <p:spPr>
            <a:xfrm>
              <a:off x="5364088" y="3284984"/>
              <a:ext cx="1872208" cy="15841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/>
            <p:cNvCxnSpPr/>
            <p:nvPr/>
          </p:nvCxnSpPr>
          <p:spPr>
            <a:xfrm>
              <a:off x="5364088" y="4365104"/>
              <a:ext cx="1800200" cy="72008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/>
            <p:cNvCxnSpPr/>
            <p:nvPr/>
          </p:nvCxnSpPr>
          <p:spPr>
            <a:xfrm>
              <a:off x="5364088" y="4365104"/>
              <a:ext cx="0" cy="115212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/>
            <p:cNvCxnSpPr/>
            <p:nvPr/>
          </p:nvCxnSpPr>
          <p:spPr>
            <a:xfrm>
              <a:off x="7236296" y="4869160"/>
              <a:ext cx="720080" cy="14401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3" name="Connecteur droit 72"/>
            <p:cNvCxnSpPr/>
            <p:nvPr/>
          </p:nvCxnSpPr>
          <p:spPr>
            <a:xfrm>
              <a:off x="7323384" y="5017370"/>
              <a:ext cx="648000" cy="14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4" name="Connecteur droit 73"/>
            <p:cNvCxnSpPr/>
            <p:nvPr/>
          </p:nvCxnSpPr>
          <p:spPr>
            <a:xfrm>
              <a:off x="7308304" y="5006484"/>
              <a:ext cx="576064" cy="288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2" name="Connecteur droit 71"/>
            <p:cNvCxnSpPr/>
            <p:nvPr/>
          </p:nvCxnSpPr>
          <p:spPr>
            <a:xfrm>
              <a:off x="7164288" y="5085184"/>
              <a:ext cx="648072" cy="360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</p:grpSp>
      <p:grpSp>
        <p:nvGrpSpPr>
          <p:cNvPr id="8" name="Groupe 7"/>
          <p:cNvGrpSpPr/>
          <p:nvPr/>
        </p:nvGrpSpPr>
        <p:grpSpPr>
          <a:xfrm>
            <a:off x="5972593" y="3271705"/>
            <a:ext cx="2437995" cy="1628664"/>
            <a:chOff x="5972593" y="3645024"/>
            <a:chExt cx="2437995" cy="1628664"/>
          </a:xfrm>
        </p:grpSpPr>
        <p:sp>
          <p:nvSpPr>
            <p:cNvPr id="79" name="ZoneTexte 78"/>
            <p:cNvSpPr txBox="1"/>
            <p:nvPr/>
          </p:nvSpPr>
          <p:spPr>
            <a:xfrm>
              <a:off x="6516215" y="3645024"/>
              <a:ext cx="18859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Remontée du bouchon vaseux (MTZ)</a:t>
              </a:r>
            </a:p>
          </p:txBody>
        </p:sp>
        <p:sp>
          <p:nvSpPr>
            <p:cNvPr id="80" name="Ellipse 79"/>
            <p:cNvSpPr/>
            <p:nvPr/>
          </p:nvSpPr>
          <p:spPr>
            <a:xfrm rot="1781630">
              <a:off x="5972593" y="4339462"/>
              <a:ext cx="864096" cy="360040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1" name="Ellipse 80"/>
            <p:cNvSpPr/>
            <p:nvPr/>
          </p:nvSpPr>
          <p:spPr>
            <a:xfrm rot="1781630">
              <a:off x="7138329" y="5199792"/>
              <a:ext cx="887959" cy="73896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2" name="Ellipse 81"/>
            <p:cNvSpPr/>
            <p:nvPr/>
          </p:nvSpPr>
          <p:spPr>
            <a:xfrm rot="726080" flipV="1">
              <a:off x="7217725" y="5029033"/>
              <a:ext cx="1192863" cy="45719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3" name="Flèche droite 82"/>
            <p:cNvSpPr/>
            <p:nvPr/>
          </p:nvSpPr>
          <p:spPr>
            <a:xfrm rot="1908026">
              <a:off x="6591186" y="4693976"/>
              <a:ext cx="649464" cy="196249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92" name="ZoneTexte 91"/>
          <p:cNvSpPr txBox="1"/>
          <p:nvPr/>
        </p:nvSpPr>
        <p:spPr>
          <a:xfrm>
            <a:off x="5299144" y="1484784"/>
            <a:ext cx="3715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Quelles conséquences probables ?</a:t>
            </a:r>
            <a:endParaRPr lang="fr-FR" sz="1600" dirty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7236296" y="4017512"/>
            <a:ext cx="1854283" cy="1285226"/>
            <a:chOff x="7236296" y="4390831"/>
            <a:chExt cx="1854283" cy="1285226"/>
          </a:xfrm>
        </p:grpSpPr>
        <p:sp>
          <p:nvSpPr>
            <p:cNvPr id="95" name="Éclair 94"/>
            <p:cNvSpPr/>
            <p:nvPr/>
          </p:nvSpPr>
          <p:spPr>
            <a:xfrm rot="2424599">
              <a:off x="7236296" y="4714258"/>
              <a:ext cx="411088" cy="961799"/>
            </a:xfrm>
            <a:prstGeom prst="lightningBol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7291471" y="4390831"/>
              <a:ext cx="1799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Connectivité Amont-Aval !!! ???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973589" y="4716051"/>
            <a:ext cx="2088232" cy="1164492"/>
            <a:chOff x="6973589" y="5089370"/>
            <a:chExt cx="2088232" cy="1164492"/>
          </a:xfrm>
        </p:grpSpPr>
        <p:sp>
          <p:nvSpPr>
            <p:cNvPr id="97" name="ZoneTexte 96"/>
            <p:cNvSpPr txBox="1"/>
            <p:nvPr/>
          </p:nvSpPr>
          <p:spPr>
            <a:xfrm>
              <a:off x="6973589" y="5946085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Apports de contaminants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127" y="5216545"/>
              <a:ext cx="622532" cy="622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9" name="Connecteur droit avec flèche 98"/>
            <p:cNvCxnSpPr/>
            <p:nvPr/>
          </p:nvCxnSpPr>
          <p:spPr>
            <a:xfrm flipH="1" flipV="1">
              <a:off x="8090861" y="5089370"/>
              <a:ext cx="622532" cy="10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 flipH="1" flipV="1">
              <a:off x="7779595" y="5392331"/>
              <a:ext cx="622532" cy="2837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/>
          <p:cNvGrpSpPr/>
          <p:nvPr/>
        </p:nvGrpSpPr>
        <p:grpSpPr>
          <a:xfrm>
            <a:off x="5608605" y="2644014"/>
            <a:ext cx="1606794" cy="2124930"/>
            <a:chOff x="5608605" y="3017333"/>
            <a:chExt cx="1606794" cy="2124930"/>
          </a:xfrm>
        </p:grpSpPr>
        <p:cxnSp>
          <p:nvCxnSpPr>
            <p:cNvPr id="103" name="Connecteur droit 102"/>
            <p:cNvCxnSpPr/>
            <p:nvPr/>
          </p:nvCxnSpPr>
          <p:spPr>
            <a:xfrm>
              <a:off x="5796136" y="3645024"/>
              <a:ext cx="1177453" cy="1009251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940151" y="4591588"/>
              <a:ext cx="1275248" cy="55067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ZoneTexte 106"/>
            <p:cNvSpPr txBox="1"/>
            <p:nvPr/>
          </p:nvSpPr>
          <p:spPr>
            <a:xfrm>
              <a:off x="5608605" y="3017333"/>
              <a:ext cx="1555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Connectivités latérales ???!!!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8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/>
              <a:t>Les changements globaux dans les EE</a:t>
            </a:r>
          </a:p>
        </p:txBody>
      </p:sp>
      <p:sp>
        <p:nvSpPr>
          <p:cNvPr id="9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algn="l"/>
            <a:r>
              <a:rPr lang="fr-FR" dirty="0" smtClean="0"/>
              <a:t>La Gironde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0" y="1412776"/>
            <a:ext cx="4671304" cy="5040560"/>
            <a:chOff x="0" y="1786095"/>
            <a:chExt cx="4671304" cy="5040560"/>
          </a:xfrm>
        </p:grpSpPr>
        <p:grpSp>
          <p:nvGrpSpPr>
            <p:cNvPr id="50" name="Groupe 26"/>
            <p:cNvGrpSpPr/>
            <p:nvPr/>
          </p:nvGrpSpPr>
          <p:grpSpPr>
            <a:xfrm>
              <a:off x="461814" y="2636912"/>
              <a:ext cx="869826" cy="864096"/>
              <a:chOff x="395536" y="2732682"/>
              <a:chExt cx="509786" cy="480294"/>
            </a:xfrm>
          </p:grpSpPr>
          <p:sp>
            <p:nvSpPr>
              <p:cNvPr id="51" name="Flèche courbée vers le haut 50"/>
              <p:cNvSpPr/>
              <p:nvPr/>
            </p:nvSpPr>
            <p:spPr>
              <a:xfrm>
                <a:off x="395536" y="3068960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Flèche courbée vers le haut 51"/>
              <p:cNvSpPr/>
              <p:nvPr/>
            </p:nvSpPr>
            <p:spPr>
              <a:xfrm rot="11129135">
                <a:off x="401266" y="2732682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3" name="ZoneTexte 52"/>
            <p:cNvSpPr txBox="1"/>
            <p:nvPr/>
          </p:nvSpPr>
          <p:spPr>
            <a:xfrm>
              <a:off x="0" y="1786095"/>
              <a:ext cx="195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Modification des régimes des vents (Atlantique Nord)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4" name="Connecteur droit avec flèche 53"/>
            <p:cNvCxnSpPr>
              <a:endCxn id="56" idx="1"/>
            </p:cNvCxnSpPr>
            <p:nvPr/>
          </p:nvCxnSpPr>
          <p:spPr>
            <a:xfrm>
              <a:off x="1479850" y="3018724"/>
              <a:ext cx="571870" cy="21289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56" name="Image 55" descr="nuage.gif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51720" y="2420888"/>
              <a:ext cx="1533525" cy="1238250"/>
            </a:xfrm>
            <a:prstGeom prst="rect">
              <a:avLst/>
            </a:prstGeom>
          </p:spPr>
        </p:pic>
        <p:grpSp>
          <p:nvGrpSpPr>
            <p:cNvPr id="57" name="Groupe 41"/>
            <p:cNvGrpSpPr/>
            <p:nvPr/>
          </p:nvGrpSpPr>
          <p:grpSpPr>
            <a:xfrm>
              <a:off x="1547664" y="2564904"/>
              <a:ext cx="1656184" cy="2952328"/>
              <a:chOff x="1547664" y="2564904"/>
              <a:chExt cx="1656184" cy="2952328"/>
            </a:xfrm>
          </p:grpSpPr>
          <p:grpSp>
            <p:nvGrpSpPr>
              <p:cNvPr id="58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2" name="Connecteur droit 61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3" name="Connecteur droit 62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4" name="Connecteur droit 63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59" name="Connecteur droit 58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60" name="Connecteur droit avec flèche 59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cxnSp>
          <p:nvCxnSpPr>
            <p:cNvPr id="84" name="Connecteur droit avec flèche 83"/>
            <p:cNvCxnSpPr/>
            <p:nvPr/>
          </p:nvCxnSpPr>
          <p:spPr>
            <a:xfrm>
              <a:off x="3830736" y="3645024"/>
              <a:ext cx="0" cy="432048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5" name="ZoneTexte 84"/>
            <p:cNvSpPr txBox="1"/>
            <p:nvPr/>
          </p:nvSpPr>
          <p:spPr>
            <a:xfrm>
              <a:off x="3246804" y="4376145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Diminution des débits</a:t>
              </a:r>
            </a:p>
          </p:txBody>
        </p:sp>
        <p:cxnSp>
          <p:nvCxnSpPr>
            <p:cNvPr id="86" name="Connecteur droit avec flèche 85"/>
            <p:cNvCxnSpPr/>
            <p:nvPr/>
          </p:nvCxnSpPr>
          <p:spPr>
            <a:xfrm flipV="1">
              <a:off x="3855688" y="5088952"/>
              <a:ext cx="0" cy="432000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7" name="ZoneTexte 86"/>
            <p:cNvSpPr txBox="1"/>
            <p:nvPr/>
          </p:nvSpPr>
          <p:spPr>
            <a:xfrm>
              <a:off x="2987824" y="5676057"/>
              <a:ext cx="16834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Augmentation des prélèvements en amont  (Agriculture)</a:t>
              </a:r>
            </a:p>
          </p:txBody>
        </p:sp>
        <p:sp>
          <p:nvSpPr>
            <p:cNvPr id="89" name="Forme libre 88"/>
            <p:cNvSpPr/>
            <p:nvPr/>
          </p:nvSpPr>
          <p:spPr>
            <a:xfrm>
              <a:off x="2800785" y="4412343"/>
              <a:ext cx="565435" cy="608808"/>
            </a:xfrm>
            <a:custGeom>
              <a:avLst/>
              <a:gdLst>
                <a:gd name="connsiteX0" fmla="*/ 29501 w 565435"/>
                <a:gd name="connsiteY0" fmla="*/ 7257 h 608808"/>
                <a:gd name="connsiteX1" fmla="*/ 105701 w 565435"/>
                <a:gd name="connsiteY1" fmla="*/ 72571 h 608808"/>
                <a:gd name="connsiteX2" fmla="*/ 149244 w 565435"/>
                <a:gd name="connsiteY2" fmla="*/ 127000 h 608808"/>
                <a:gd name="connsiteX3" fmla="*/ 181901 w 565435"/>
                <a:gd name="connsiteY3" fmla="*/ 181428 h 608808"/>
                <a:gd name="connsiteX4" fmla="*/ 192786 w 565435"/>
                <a:gd name="connsiteY4" fmla="*/ 214086 h 608808"/>
                <a:gd name="connsiteX5" fmla="*/ 258101 w 565435"/>
                <a:gd name="connsiteY5" fmla="*/ 235857 h 608808"/>
                <a:gd name="connsiteX6" fmla="*/ 323415 w 565435"/>
                <a:gd name="connsiteY6" fmla="*/ 279400 h 608808"/>
                <a:gd name="connsiteX7" fmla="*/ 410501 w 565435"/>
                <a:gd name="connsiteY7" fmla="*/ 301171 h 608808"/>
                <a:gd name="connsiteX8" fmla="*/ 432272 w 565435"/>
                <a:gd name="connsiteY8" fmla="*/ 322943 h 608808"/>
                <a:gd name="connsiteX9" fmla="*/ 464929 w 565435"/>
                <a:gd name="connsiteY9" fmla="*/ 333828 h 608808"/>
                <a:gd name="connsiteX10" fmla="*/ 541129 w 565435"/>
                <a:gd name="connsiteY10" fmla="*/ 355600 h 608808"/>
                <a:gd name="connsiteX11" fmla="*/ 562901 w 565435"/>
                <a:gd name="connsiteY11" fmla="*/ 420914 h 608808"/>
                <a:gd name="connsiteX12" fmla="*/ 541129 w 565435"/>
                <a:gd name="connsiteY12" fmla="*/ 551543 h 608808"/>
                <a:gd name="connsiteX13" fmla="*/ 519358 w 565435"/>
                <a:gd name="connsiteY13" fmla="*/ 584200 h 608808"/>
                <a:gd name="connsiteX14" fmla="*/ 497586 w 565435"/>
                <a:gd name="connsiteY14" fmla="*/ 605971 h 608808"/>
                <a:gd name="connsiteX15" fmla="*/ 279872 w 565435"/>
                <a:gd name="connsiteY15" fmla="*/ 595086 h 608808"/>
                <a:gd name="connsiteX16" fmla="*/ 214558 w 565435"/>
                <a:gd name="connsiteY16" fmla="*/ 551543 h 608808"/>
                <a:gd name="connsiteX17" fmla="*/ 149244 w 565435"/>
                <a:gd name="connsiteY17" fmla="*/ 529771 h 608808"/>
                <a:gd name="connsiteX18" fmla="*/ 116586 w 565435"/>
                <a:gd name="connsiteY18" fmla="*/ 508000 h 608808"/>
                <a:gd name="connsiteX19" fmla="*/ 18615 w 565435"/>
                <a:gd name="connsiteY19" fmla="*/ 464457 h 608808"/>
                <a:gd name="connsiteX20" fmla="*/ 29501 w 565435"/>
                <a:gd name="connsiteY20" fmla="*/ 268514 h 608808"/>
                <a:gd name="connsiteX21" fmla="*/ 18615 w 565435"/>
                <a:gd name="connsiteY21" fmla="*/ 116114 h 608808"/>
                <a:gd name="connsiteX22" fmla="*/ 29501 w 565435"/>
                <a:gd name="connsiteY22" fmla="*/ 7257 h 60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5435" h="608808">
                  <a:moveTo>
                    <a:pt x="29501" y="7257"/>
                  </a:moveTo>
                  <a:cubicBezTo>
                    <a:pt x="44015" y="0"/>
                    <a:pt x="84584" y="40894"/>
                    <a:pt x="105701" y="72571"/>
                  </a:cubicBezTo>
                  <a:cubicBezTo>
                    <a:pt x="133165" y="113768"/>
                    <a:pt x="118221" y="95977"/>
                    <a:pt x="149244" y="127000"/>
                  </a:cubicBezTo>
                  <a:cubicBezTo>
                    <a:pt x="180080" y="219515"/>
                    <a:pt x="137073" y="106713"/>
                    <a:pt x="181901" y="181428"/>
                  </a:cubicBezTo>
                  <a:cubicBezTo>
                    <a:pt x="187805" y="191268"/>
                    <a:pt x="183449" y="207416"/>
                    <a:pt x="192786" y="214086"/>
                  </a:cubicBezTo>
                  <a:cubicBezTo>
                    <a:pt x="211461" y="227425"/>
                    <a:pt x="239006" y="223127"/>
                    <a:pt x="258101" y="235857"/>
                  </a:cubicBezTo>
                  <a:cubicBezTo>
                    <a:pt x="279872" y="250371"/>
                    <a:pt x="297757" y="274268"/>
                    <a:pt x="323415" y="279400"/>
                  </a:cubicBezTo>
                  <a:cubicBezTo>
                    <a:pt x="389096" y="292536"/>
                    <a:pt x="360291" y="284435"/>
                    <a:pt x="410501" y="301171"/>
                  </a:cubicBezTo>
                  <a:cubicBezTo>
                    <a:pt x="417758" y="308428"/>
                    <a:pt x="423471" y="317663"/>
                    <a:pt x="432272" y="322943"/>
                  </a:cubicBezTo>
                  <a:cubicBezTo>
                    <a:pt x="442111" y="328847"/>
                    <a:pt x="453896" y="330676"/>
                    <a:pt x="464929" y="333828"/>
                  </a:cubicBezTo>
                  <a:cubicBezTo>
                    <a:pt x="560583" y="361157"/>
                    <a:pt x="462849" y="329506"/>
                    <a:pt x="541129" y="355600"/>
                  </a:cubicBezTo>
                  <a:cubicBezTo>
                    <a:pt x="548386" y="377371"/>
                    <a:pt x="565435" y="398105"/>
                    <a:pt x="562901" y="420914"/>
                  </a:cubicBezTo>
                  <a:cubicBezTo>
                    <a:pt x="559451" y="451960"/>
                    <a:pt x="559367" y="515068"/>
                    <a:pt x="541129" y="551543"/>
                  </a:cubicBezTo>
                  <a:cubicBezTo>
                    <a:pt x="535278" y="563245"/>
                    <a:pt x="527531" y="573984"/>
                    <a:pt x="519358" y="584200"/>
                  </a:cubicBezTo>
                  <a:cubicBezTo>
                    <a:pt x="512947" y="592214"/>
                    <a:pt x="504843" y="598714"/>
                    <a:pt x="497586" y="605971"/>
                  </a:cubicBezTo>
                  <a:cubicBezTo>
                    <a:pt x="425015" y="602343"/>
                    <a:pt x="351227" y="608808"/>
                    <a:pt x="279872" y="595086"/>
                  </a:cubicBezTo>
                  <a:cubicBezTo>
                    <a:pt x="254177" y="590145"/>
                    <a:pt x="239381" y="559818"/>
                    <a:pt x="214558" y="551543"/>
                  </a:cubicBezTo>
                  <a:cubicBezTo>
                    <a:pt x="192787" y="544286"/>
                    <a:pt x="168339" y="542500"/>
                    <a:pt x="149244" y="529771"/>
                  </a:cubicBezTo>
                  <a:cubicBezTo>
                    <a:pt x="138358" y="522514"/>
                    <a:pt x="128542" y="513314"/>
                    <a:pt x="116586" y="508000"/>
                  </a:cubicBezTo>
                  <a:cubicBezTo>
                    <a:pt x="0" y="456184"/>
                    <a:pt x="92521" y="513727"/>
                    <a:pt x="18615" y="464457"/>
                  </a:cubicBezTo>
                  <a:cubicBezTo>
                    <a:pt x="22244" y="399143"/>
                    <a:pt x="29501" y="333929"/>
                    <a:pt x="29501" y="268514"/>
                  </a:cubicBezTo>
                  <a:cubicBezTo>
                    <a:pt x="29501" y="217585"/>
                    <a:pt x="20827" y="166995"/>
                    <a:pt x="18615" y="116114"/>
                  </a:cubicBezTo>
                  <a:cubicBezTo>
                    <a:pt x="17196" y="83488"/>
                    <a:pt x="14987" y="14514"/>
                    <a:pt x="29501" y="7257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0" name="Forme libre 89"/>
            <p:cNvSpPr/>
            <p:nvPr/>
          </p:nvSpPr>
          <p:spPr>
            <a:xfrm>
              <a:off x="1466809" y="3394529"/>
              <a:ext cx="1323027" cy="1462750"/>
            </a:xfrm>
            <a:custGeom>
              <a:avLst/>
              <a:gdLst>
                <a:gd name="connsiteX0" fmla="*/ 100734 w 1323027"/>
                <a:gd name="connsiteY0" fmla="*/ 1814 h 1462750"/>
                <a:gd name="connsiteX1" fmla="*/ 133391 w 1323027"/>
                <a:gd name="connsiteY1" fmla="*/ 67128 h 1462750"/>
                <a:gd name="connsiteX2" fmla="*/ 198705 w 1323027"/>
                <a:gd name="connsiteY2" fmla="*/ 88900 h 1462750"/>
                <a:gd name="connsiteX3" fmla="*/ 220477 w 1323027"/>
                <a:gd name="connsiteY3" fmla="*/ 110671 h 1462750"/>
                <a:gd name="connsiteX4" fmla="*/ 264020 w 1323027"/>
                <a:gd name="connsiteY4" fmla="*/ 165100 h 1462750"/>
                <a:gd name="connsiteX5" fmla="*/ 296677 w 1323027"/>
                <a:gd name="connsiteY5" fmla="*/ 175985 h 1462750"/>
                <a:gd name="connsiteX6" fmla="*/ 318448 w 1323027"/>
                <a:gd name="connsiteY6" fmla="*/ 197757 h 1462750"/>
                <a:gd name="connsiteX7" fmla="*/ 329334 w 1323027"/>
                <a:gd name="connsiteY7" fmla="*/ 230414 h 1462750"/>
                <a:gd name="connsiteX8" fmla="*/ 361991 w 1323027"/>
                <a:gd name="connsiteY8" fmla="*/ 241300 h 1462750"/>
                <a:gd name="connsiteX9" fmla="*/ 383762 w 1323027"/>
                <a:gd name="connsiteY9" fmla="*/ 273957 h 1462750"/>
                <a:gd name="connsiteX10" fmla="*/ 416420 w 1323027"/>
                <a:gd name="connsiteY10" fmla="*/ 284842 h 1462750"/>
                <a:gd name="connsiteX11" fmla="*/ 438191 w 1323027"/>
                <a:gd name="connsiteY11" fmla="*/ 306614 h 1462750"/>
                <a:gd name="connsiteX12" fmla="*/ 470848 w 1323027"/>
                <a:gd name="connsiteY12" fmla="*/ 328385 h 1462750"/>
                <a:gd name="connsiteX13" fmla="*/ 492620 w 1323027"/>
                <a:gd name="connsiteY13" fmla="*/ 350157 h 1462750"/>
                <a:gd name="connsiteX14" fmla="*/ 525277 w 1323027"/>
                <a:gd name="connsiteY14" fmla="*/ 371928 h 1462750"/>
                <a:gd name="connsiteX15" fmla="*/ 568820 w 1323027"/>
                <a:gd name="connsiteY15" fmla="*/ 415471 h 1462750"/>
                <a:gd name="connsiteX16" fmla="*/ 601477 w 1323027"/>
                <a:gd name="connsiteY16" fmla="*/ 437242 h 1462750"/>
                <a:gd name="connsiteX17" fmla="*/ 645020 w 1323027"/>
                <a:gd name="connsiteY17" fmla="*/ 480785 h 1462750"/>
                <a:gd name="connsiteX18" fmla="*/ 710334 w 1323027"/>
                <a:gd name="connsiteY18" fmla="*/ 524328 h 1462750"/>
                <a:gd name="connsiteX19" fmla="*/ 786534 w 1323027"/>
                <a:gd name="connsiteY19" fmla="*/ 600528 h 1462750"/>
                <a:gd name="connsiteX20" fmla="*/ 830077 w 1323027"/>
                <a:gd name="connsiteY20" fmla="*/ 644071 h 1462750"/>
                <a:gd name="connsiteX21" fmla="*/ 862734 w 1323027"/>
                <a:gd name="connsiteY21" fmla="*/ 665842 h 1462750"/>
                <a:gd name="connsiteX22" fmla="*/ 938934 w 1323027"/>
                <a:gd name="connsiteY22" fmla="*/ 720271 h 1462750"/>
                <a:gd name="connsiteX23" fmla="*/ 982477 w 1323027"/>
                <a:gd name="connsiteY23" fmla="*/ 774700 h 1462750"/>
                <a:gd name="connsiteX24" fmla="*/ 1047791 w 1323027"/>
                <a:gd name="connsiteY24" fmla="*/ 818242 h 1462750"/>
                <a:gd name="connsiteX25" fmla="*/ 1069562 w 1323027"/>
                <a:gd name="connsiteY25" fmla="*/ 840014 h 1462750"/>
                <a:gd name="connsiteX26" fmla="*/ 1102220 w 1323027"/>
                <a:gd name="connsiteY26" fmla="*/ 850900 h 1462750"/>
                <a:gd name="connsiteX27" fmla="*/ 1167534 w 1323027"/>
                <a:gd name="connsiteY27" fmla="*/ 894442 h 1462750"/>
                <a:gd name="connsiteX28" fmla="*/ 1211077 w 1323027"/>
                <a:gd name="connsiteY28" fmla="*/ 937985 h 1462750"/>
                <a:gd name="connsiteX29" fmla="*/ 1276391 w 1323027"/>
                <a:gd name="connsiteY29" fmla="*/ 970642 h 1462750"/>
                <a:gd name="connsiteX30" fmla="*/ 1309048 w 1323027"/>
                <a:gd name="connsiteY30" fmla="*/ 1068614 h 1462750"/>
                <a:gd name="connsiteX31" fmla="*/ 1319934 w 1323027"/>
                <a:gd name="connsiteY31" fmla="*/ 1101271 h 1462750"/>
                <a:gd name="connsiteX32" fmla="*/ 1309048 w 1323027"/>
                <a:gd name="connsiteY32" fmla="*/ 1449614 h 1462750"/>
                <a:gd name="connsiteX33" fmla="*/ 1276391 w 1323027"/>
                <a:gd name="connsiteY33" fmla="*/ 1460500 h 1462750"/>
                <a:gd name="connsiteX34" fmla="*/ 1254620 w 1323027"/>
                <a:gd name="connsiteY34" fmla="*/ 1438728 h 1462750"/>
                <a:gd name="connsiteX35" fmla="*/ 1221962 w 1323027"/>
                <a:gd name="connsiteY35" fmla="*/ 1427842 h 1462750"/>
                <a:gd name="connsiteX36" fmla="*/ 1189305 w 1323027"/>
                <a:gd name="connsiteY36" fmla="*/ 1406071 h 1462750"/>
                <a:gd name="connsiteX37" fmla="*/ 1123991 w 1323027"/>
                <a:gd name="connsiteY37" fmla="*/ 1384300 h 1462750"/>
                <a:gd name="connsiteX38" fmla="*/ 1091334 w 1323027"/>
                <a:gd name="connsiteY38" fmla="*/ 1373414 h 1462750"/>
                <a:gd name="connsiteX39" fmla="*/ 1058677 w 1323027"/>
                <a:gd name="connsiteY39" fmla="*/ 1362528 h 1462750"/>
                <a:gd name="connsiteX40" fmla="*/ 1026020 w 1323027"/>
                <a:gd name="connsiteY40" fmla="*/ 1351642 h 1462750"/>
                <a:gd name="connsiteX41" fmla="*/ 1004248 w 1323027"/>
                <a:gd name="connsiteY41" fmla="*/ 1329871 h 1462750"/>
                <a:gd name="connsiteX42" fmla="*/ 971591 w 1323027"/>
                <a:gd name="connsiteY42" fmla="*/ 1318985 h 1462750"/>
                <a:gd name="connsiteX43" fmla="*/ 884505 w 1323027"/>
                <a:gd name="connsiteY43" fmla="*/ 1297214 h 1462750"/>
                <a:gd name="connsiteX44" fmla="*/ 819191 w 1323027"/>
                <a:gd name="connsiteY44" fmla="*/ 1275442 h 1462750"/>
                <a:gd name="connsiteX45" fmla="*/ 786534 w 1323027"/>
                <a:gd name="connsiteY45" fmla="*/ 1264557 h 1462750"/>
                <a:gd name="connsiteX46" fmla="*/ 753877 w 1323027"/>
                <a:gd name="connsiteY46" fmla="*/ 1253671 h 1462750"/>
                <a:gd name="connsiteX47" fmla="*/ 699448 w 1323027"/>
                <a:gd name="connsiteY47" fmla="*/ 1221014 h 1462750"/>
                <a:gd name="connsiteX48" fmla="*/ 645020 w 1323027"/>
                <a:gd name="connsiteY48" fmla="*/ 1188357 h 1462750"/>
                <a:gd name="connsiteX49" fmla="*/ 612362 w 1323027"/>
                <a:gd name="connsiteY49" fmla="*/ 1166585 h 1462750"/>
                <a:gd name="connsiteX50" fmla="*/ 579705 w 1323027"/>
                <a:gd name="connsiteY50" fmla="*/ 1155700 h 1462750"/>
                <a:gd name="connsiteX51" fmla="*/ 525277 w 1323027"/>
                <a:gd name="connsiteY51" fmla="*/ 1123042 h 1462750"/>
                <a:gd name="connsiteX52" fmla="*/ 503505 w 1323027"/>
                <a:gd name="connsiteY52" fmla="*/ 1101271 h 1462750"/>
                <a:gd name="connsiteX53" fmla="*/ 438191 w 1323027"/>
                <a:gd name="connsiteY53" fmla="*/ 1079500 h 1462750"/>
                <a:gd name="connsiteX54" fmla="*/ 351105 w 1323027"/>
                <a:gd name="connsiteY54" fmla="*/ 1035957 h 1462750"/>
                <a:gd name="connsiteX55" fmla="*/ 318448 w 1323027"/>
                <a:gd name="connsiteY55" fmla="*/ 1025071 h 1462750"/>
                <a:gd name="connsiteX56" fmla="*/ 166048 w 1323027"/>
                <a:gd name="connsiteY56" fmla="*/ 992414 h 1462750"/>
                <a:gd name="connsiteX57" fmla="*/ 122505 w 1323027"/>
                <a:gd name="connsiteY57" fmla="*/ 948871 h 1462750"/>
                <a:gd name="connsiteX58" fmla="*/ 89848 w 1323027"/>
                <a:gd name="connsiteY58" fmla="*/ 883557 h 1462750"/>
                <a:gd name="connsiteX59" fmla="*/ 68077 w 1323027"/>
                <a:gd name="connsiteY59" fmla="*/ 850900 h 1462750"/>
                <a:gd name="connsiteX60" fmla="*/ 35420 w 1323027"/>
                <a:gd name="connsiteY60" fmla="*/ 731157 h 1462750"/>
                <a:gd name="connsiteX61" fmla="*/ 24534 w 1323027"/>
                <a:gd name="connsiteY61" fmla="*/ 600528 h 1462750"/>
                <a:gd name="connsiteX62" fmla="*/ 2762 w 1323027"/>
                <a:gd name="connsiteY62" fmla="*/ 469900 h 1462750"/>
                <a:gd name="connsiteX63" fmla="*/ 24534 w 1323027"/>
                <a:gd name="connsiteY63" fmla="*/ 143328 h 1462750"/>
                <a:gd name="connsiteX64" fmla="*/ 46305 w 1323027"/>
                <a:gd name="connsiteY64" fmla="*/ 56242 h 1462750"/>
                <a:gd name="connsiteX65" fmla="*/ 100734 w 1323027"/>
                <a:gd name="connsiteY65" fmla="*/ 1814 h 146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23027" h="1462750">
                  <a:moveTo>
                    <a:pt x="100734" y="1814"/>
                  </a:moveTo>
                  <a:cubicBezTo>
                    <a:pt x="115248" y="3628"/>
                    <a:pt x="115622" y="56022"/>
                    <a:pt x="133391" y="67128"/>
                  </a:cubicBezTo>
                  <a:cubicBezTo>
                    <a:pt x="152852" y="79291"/>
                    <a:pt x="198705" y="88900"/>
                    <a:pt x="198705" y="88900"/>
                  </a:cubicBezTo>
                  <a:cubicBezTo>
                    <a:pt x="205962" y="96157"/>
                    <a:pt x="214066" y="102657"/>
                    <a:pt x="220477" y="110671"/>
                  </a:cubicBezTo>
                  <a:cubicBezTo>
                    <a:pt x="234170" y="127787"/>
                    <a:pt x="243801" y="152969"/>
                    <a:pt x="264020" y="165100"/>
                  </a:cubicBezTo>
                  <a:cubicBezTo>
                    <a:pt x="273859" y="171003"/>
                    <a:pt x="285791" y="172357"/>
                    <a:pt x="296677" y="175985"/>
                  </a:cubicBezTo>
                  <a:cubicBezTo>
                    <a:pt x="303934" y="183242"/>
                    <a:pt x="313168" y="188956"/>
                    <a:pt x="318448" y="197757"/>
                  </a:cubicBezTo>
                  <a:cubicBezTo>
                    <a:pt x="324352" y="207596"/>
                    <a:pt x="321220" y="222300"/>
                    <a:pt x="329334" y="230414"/>
                  </a:cubicBezTo>
                  <a:cubicBezTo>
                    <a:pt x="337448" y="238528"/>
                    <a:pt x="351105" y="237671"/>
                    <a:pt x="361991" y="241300"/>
                  </a:cubicBezTo>
                  <a:cubicBezTo>
                    <a:pt x="369248" y="252186"/>
                    <a:pt x="373546" y="265784"/>
                    <a:pt x="383762" y="273957"/>
                  </a:cubicBezTo>
                  <a:cubicBezTo>
                    <a:pt x="392722" y="281125"/>
                    <a:pt x="406580" y="278938"/>
                    <a:pt x="416420" y="284842"/>
                  </a:cubicBezTo>
                  <a:cubicBezTo>
                    <a:pt x="425221" y="290122"/>
                    <a:pt x="430177" y="300203"/>
                    <a:pt x="438191" y="306614"/>
                  </a:cubicBezTo>
                  <a:cubicBezTo>
                    <a:pt x="448407" y="314787"/>
                    <a:pt x="460632" y="320212"/>
                    <a:pt x="470848" y="328385"/>
                  </a:cubicBezTo>
                  <a:cubicBezTo>
                    <a:pt x="478862" y="334796"/>
                    <a:pt x="484606" y="343746"/>
                    <a:pt x="492620" y="350157"/>
                  </a:cubicBezTo>
                  <a:cubicBezTo>
                    <a:pt x="502836" y="358330"/>
                    <a:pt x="515344" y="363414"/>
                    <a:pt x="525277" y="371928"/>
                  </a:cubicBezTo>
                  <a:cubicBezTo>
                    <a:pt x="540862" y="385286"/>
                    <a:pt x="551741" y="404085"/>
                    <a:pt x="568820" y="415471"/>
                  </a:cubicBezTo>
                  <a:cubicBezTo>
                    <a:pt x="579706" y="422728"/>
                    <a:pt x="591544" y="428728"/>
                    <a:pt x="601477" y="437242"/>
                  </a:cubicBezTo>
                  <a:cubicBezTo>
                    <a:pt x="617062" y="450600"/>
                    <a:pt x="627941" y="469399"/>
                    <a:pt x="645020" y="480785"/>
                  </a:cubicBezTo>
                  <a:cubicBezTo>
                    <a:pt x="666791" y="495299"/>
                    <a:pt x="691832" y="505826"/>
                    <a:pt x="710334" y="524328"/>
                  </a:cubicBezTo>
                  <a:lnTo>
                    <a:pt x="786534" y="600528"/>
                  </a:lnTo>
                  <a:lnTo>
                    <a:pt x="830077" y="644071"/>
                  </a:lnTo>
                  <a:cubicBezTo>
                    <a:pt x="840963" y="651328"/>
                    <a:pt x="852801" y="657328"/>
                    <a:pt x="862734" y="665842"/>
                  </a:cubicBezTo>
                  <a:cubicBezTo>
                    <a:pt x="928480" y="722195"/>
                    <a:pt x="878928" y="700268"/>
                    <a:pt x="938934" y="720271"/>
                  </a:cubicBezTo>
                  <a:cubicBezTo>
                    <a:pt x="953216" y="741695"/>
                    <a:pt x="961795" y="759189"/>
                    <a:pt x="982477" y="774700"/>
                  </a:cubicBezTo>
                  <a:cubicBezTo>
                    <a:pt x="1003410" y="790399"/>
                    <a:pt x="1029289" y="799740"/>
                    <a:pt x="1047791" y="818242"/>
                  </a:cubicBezTo>
                  <a:cubicBezTo>
                    <a:pt x="1055048" y="825499"/>
                    <a:pt x="1060761" y="834734"/>
                    <a:pt x="1069562" y="840014"/>
                  </a:cubicBezTo>
                  <a:cubicBezTo>
                    <a:pt x="1079402" y="845918"/>
                    <a:pt x="1092189" y="845327"/>
                    <a:pt x="1102220" y="850900"/>
                  </a:cubicBezTo>
                  <a:cubicBezTo>
                    <a:pt x="1125093" y="863607"/>
                    <a:pt x="1149032" y="875940"/>
                    <a:pt x="1167534" y="894442"/>
                  </a:cubicBezTo>
                  <a:cubicBezTo>
                    <a:pt x="1182048" y="908956"/>
                    <a:pt x="1191604" y="931494"/>
                    <a:pt x="1211077" y="937985"/>
                  </a:cubicBezTo>
                  <a:cubicBezTo>
                    <a:pt x="1256145" y="953008"/>
                    <a:pt x="1234187" y="942506"/>
                    <a:pt x="1276391" y="970642"/>
                  </a:cubicBezTo>
                  <a:lnTo>
                    <a:pt x="1309048" y="1068614"/>
                  </a:lnTo>
                  <a:lnTo>
                    <a:pt x="1319934" y="1101271"/>
                  </a:lnTo>
                  <a:cubicBezTo>
                    <a:pt x="1316305" y="1217385"/>
                    <a:pt x="1323027" y="1334287"/>
                    <a:pt x="1309048" y="1449614"/>
                  </a:cubicBezTo>
                  <a:cubicBezTo>
                    <a:pt x="1307667" y="1461005"/>
                    <a:pt x="1287643" y="1462750"/>
                    <a:pt x="1276391" y="1460500"/>
                  </a:cubicBezTo>
                  <a:cubicBezTo>
                    <a:pt x="1266327" y="1458487"/>
                    <a:pt x="1263421" y="1444008"/>
                    <a:pt x="1254620" y="1438728"/>
                  </a:cubicBezTo>
                  <a:cubicBezTo>
                    <a:pt x="1244780" y="1432824"/>
                    <a:pt x="1232225" y="1432974"/>
                    <a:pt x="1221962" y="1427842"/>
                  </a:cubicBezTo>
                  <a:cubicBezTo>
                    <a:pt x="1210260" y="1421991"/>
                    <a:pt x="1201260" y="1411384"/>
                    <a:pt x="1189305" y="1406071"/>
                  </a:cubicBezTo>
                  <a:cubicBezTo>
                    <a:pt x="1168334" y="1396751"/>
                    <a:pt x="1145762" y="1391557"/>
                    <a:pt x="1123991" y="1384300"/>
                  </a:cubicBezTo>
                  <a:lnTo>
                    <a:pt x="1091334" y="1373414"/>
                  </a:lnTo>
                  <a:lnTo>
                    <a:pt x="1058677" y="1362528"/>
                  </a:lnTo>
                  <a:lnTo>
                    <a:pt x="1026020" y="1351642"/>
                  </a:lnTo>
                  <a:cubicBezTo>
                    <a:pt x="1018763" y="1344385"/>
                    <a:pt x="1013049" y="1335151"/>
                    <a:pt x="1004248" y="1329871"/>
                  </a:cubicBezTo>
                  <a:cubicBezTo>
                    <a:pt x="994409" y="1323967"/>
                    <a:pt x="982661" y="1322004"/>
                    <a:pt x="971591" y="1318985"/>
                  </a:cubicBezTo>
                  <a:cubicBezTo>
                    <a:pt x="942723" y="1311112"/>
                    <a:pt x="912891" y="1306676"/>
                    <a:pt x="884505" y="1297214"/>
                  </a:cubicBezTo>
                  <a:lnTo>
                    <a:pt x="819191" y="1275442"/>
                  </a:lnTo>
                  <a:lnTo>
                    <a:pt x="786534" y="1264557"/>
                  </a:lnTo>
                  <a:lnTo>
                    <a:pt x="753877" y="1253671"/>
                  </a:lnTo>
                  <a:cubicBezTo>
                    <a:pt x="698707" y="1198504"/>
                    <a:pt x="770110" y="1263413"/>
                    <a:pt x="699448" y="1221014"/>
                  </a:cubicBezTo>
                  <a:cubicBezTo>
                    <a:pt x="624741" y="1176188"/>
                    <a:pt x="737526" y="1219190"/>
                    <a:pt x="645020" y="1188357"/>
                  </a:cubicBezTo>
                  <a:cubicBezTo>
                    <a:pt x="634134" y="1181100"/>
                    <a:pt x="624064" y="1172436"/>
                    <a:pt x="612362" y="1166585"/>
                  </a:cubicBezTo>
                  <a:cubicBezTo>
                    <a:pt x="602099" y="1161454"/>
                    <a:pt x="589544" y="1161604"/>
                    <a:pt x="579705" y="1155700"/>
                  </a:cubicBezTo>
                  <a:cubicBezTo>
                    <a:pt x="504988" y="1110869"/>
                    <a:pt x="617795" y="1153882"/>
                    <a:pt x="525277" y="1123042"/>
                  </a:cubicBezTo>
                  <a:cubicBezTo>
                    <a:pt x="518020" y="1115785"/>
                    <a:pt x="512685" y="1105861"/>
                    <a:pt x="503505" y="1101271"/>
                  </a:cubicBezTo>
                  <a:cubicBezTo>
                    <a:pt x="482979" y="1091008"/>
                    <a:pt x="438191" y="1079500"/>
                    <a:pt x="438191" y="1079500"/>
                  </a:cubicBezTo>
                  <a:cubicBezTo>
                    <a:pt x="400192" y="1041500"/>
                    <a:pt x="426157" y="1060974"/>
                    <a:pt x="351105" y="1035957"/>
                  </a:cubicBezTo>
                  <a:cubicBezTo>
                    <a:pt x="340219" y="1032328"/>
                    <a:pt x="329700" y="1027321"/>
                    <a:pt x="318448" y="1025071"/>
                  </a:cubicBezTo>
                  <a:cubicBezTo>
                    <a:pt x="194920" y="1000366"/>
                    <a:pt x="245490" y="1012275"/>
                    <a:pt x="166048" y="992414"/>
                  </a:cubicBezTo>
                  <a:cubicBezTo>
                    <a:pt x="151534" y="977900"/>
                    <a:pt x="133891" y="965950"/>
                    <a:pt x="122505" y="948871"/>
                  </a:cubicBezTo>
                  <a:cubicBezTo>
                    <a:pt x="60113" y="855281"/>
                    <a:pt x="134916" y="973694"/>
                    <a:pt x="89848" y="883557"/>
                  </a:cubicBezTo>
                  <a:cubicBezTo>
                    <a:pt x="83997" y="871855"/>
                    <a:pt x="73390" y="862855"/>
                    <a:pt x="68077" y="850900"/>
                  </a:cubicBezTo>
                  <a:cubicBezTo>
                    <a:pt x="47986" y="805696"/>
                    <a:pt x="44733" y="777724"/>
                    <a:pt x="35420" y="731157"/>
                  </a:cubicBezTo>
                  <a:cubicBezTo>
                    <a:pt x="31791" y="687614"/>
                    <a:pt x="29108" y="643982"/>
                    <a:pt x="24534" y="600528"/>
                  </a:cubicBezTo>
                  <a:cubicBezTo>
                    <a:pt x="18533" y="543518"/>
                    <a:pt x="13271" y="522442"/>
                    <a:pt x="2762" y="469900"/>
                  </a:cubicBezTo>
                  <a:cubicBezTo>
                    <a:pt x="11876" y="251180"/>
                    <a:pt x="0" y="278261"/>
                    <a:pt x="24534" y="143328"/>
                  </a:cubicBezTo>
                  <a:cubicBezTo>
                    <a:pt x="26569" y="132137"/>
                    <a:pt x="36455" y="72659"/>
                    <a:pt x="46305" y="56242"/>
                  </a:cubicBezTo>
                  <a:cubicBezTo>
                    <a:pt x="70643" y="15678"/>
                    <a:pt x="86220" y="0"/>
                    <a:pt x="100734" y="1814"/>
                  </a:cubicBez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1" name="Flèche droite 90"/>
            <p:cNvSpPr/>
            <p:nvPr/>
          </p:nvSpPr>
          <p:spPr>
            <a:xfrm rot="1908026">
              <a:off x="1963725" y="4377990"/>
              <a:ext cx="1224136" cy="288032"/>
            </a:xfrm>
            <a:prstGeom prst="rightArrow">
              <a:avLst/>
            </a:prstGeom>
            <a:solidFill>
              <a:srgbClr val="00B0F0"/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3650238" y="6364990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3678374" y="2379992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1652685" y="5012297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Intrusion marine</a:t>
              </a:r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251520" y="6195419"/>
              <a:ext cx="24482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C’est la marinisation de l’estuaire</a:t>
              </a:r>
              <a:endParaRPr lang="fr-FR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2128322" y="1268760"/>
            <a:ext cx="163057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En 30 ans</a:t>
            </a:r>
          </a:p>
        </p:txBody>
      </p:sp>
    </p:spTree>
    <p:extLst>
      <p:ext uri="{BB962C8B-B14F-4D97-AF65-F5344CB8AC3E}">
        <p14:creationId xmlns:p14="http://schemas.microsoft.com/office/powerpoint/2010/main" val="30493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63272" cy="490066"/>
          </a:xfrm>
        </p:spPr>
        <p:txBody>
          <a:bodyPr/>
          <a:lstStyle/>
          <a:p>
            <a:r>
              <a:rPr lang="fr-FR" dirty="0" smtClean="0"/>
              <a:t>Conséquences sur les peuplements sur 30 ans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fr-FR" dirty="0" smtClean="0"/>
              <a:t>Des abondances d’espèces de poisson contrastées</a:t>
            </a:r>
            <a:endParaRPr lang="fr-F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1208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16" y="2149859"/>
            <a:ext cx="945508" cy="37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1208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pechemer.com/images/poissons/maigre.jpg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E9ECFF"/>
              </a:clrFrom>
              <a:clrTo>
                <a:srgbClr val="E9E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20" y="2304233"/>
            <a:ext cx="1080120" cy="445549"/>
          </a:xfrm>
          <a:prstGeom prst="rect">
            <a:avLst/>
          </a:prstGeom>
          <a:noFill/>
        </p:spPr>
      </p:pic>
      <p:sp>
        <p:nvSpPr>
          <p:cNvPr id="13" name="Rectangle 408"/>
          <p:cNvSpPr txBox="1">
            <a:spLocks noChangeArrowheads="1"/>
          </p:cNvSpPr>
          <p:nvPr/>
        </p:nvSpPr>
        <p:spPr>
          <a:xfrm>
            <a:off x="4572000" y="1135777"/>
            <a:ext cx="4436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Pronier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 et Rochard 1998</a:t>
            </a:r>
            <a:r>
              <a:rPr lang="fr-FR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; Pasquaud et al. 2012; Chevillot et al. 2016</a:t>
            </a:r>
          </a:p>
        </p:txBody>
      </p:sp>
      <p:sp>
        <p:nvSpPr>
          <p:cNvPr id="14" name="Oval 11"/>
          <p:cNvSpPr>
            <a:spLocks noChangeAspect="1" noChangeArrowheads="1"/>
          </p:cNvSpPr>
          <p:nvPr/>
        </p:nvSpPr>
        <p:spPr bwMode="auto">
          <a:xfrm>
            <a:off x="1691680" y="4454115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0</a:t>
            </a:r>
            <a:endParaRPr lang="fr-FR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Oval 11"/>
          <p:cNvSpPr>
            <a:spLocks noChangeAspect="1" noChangeArrowheads="1"/>
          </p:cNvSpPr>
          <p:nvPr/>
        </p:nvSpPr>
        <p:spPr bwMode="auto">
          <a:xfrm>
            <a:off x="3275856" y="1799213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++</a:t>
            </a:r>
            <a:endParaRPr lang="fr-FR" sz="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Oval 11"/>
          <p:cNvSpPr>
            <a:spLocks noChangeAspect="1" noChangeArrowheads="1"/>
          </p:cNvSpPr>
          <p:nvPr/>
        </p:nvSpPr>
        <p:spPr bwMode="auto">
          <a:xfrm>
            <a:off x="7308304" y="4310099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0</a:t>
            </a:r>
            <a:endParaRPr lang="fr-FR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Oval 11"/>
          <p:cNvSpPr>
            <a:spLocks noChangeAspect="1" noChangeArrowheads="1"/>
          </p:cNvSpPr>
          <p:nvPr/>
        </p:nvSpPr>
        <p:spPr bwMode="auto">
          <a:xfrm>
            <a:off x="5461379" y="3301987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++</a:t>
            </a:r>
            <a:endParaRPr lang="fr-FR" sz="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28549" y="5517232"/>
            <a:ext cx="7887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Certaines espèces sont apparues dans l’estuaire…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(ex. le maigre, une espèce subtropicale)</a:t>
            </a:r>
          </a:p>
          <a:p>
            <a:pPr algn="ctr"/>
            <a:endParaRPr lang="fr-FR" sz="1600" dirty="0" smtClean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… alors que d’autres espèces ont disparu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(ex. l’éperlan, une espèce d’eau froide)</a:t>
            </a:r>
            <a:endParaRPr lang="fr-FR" sz="1000" dirty="0">
              <a:solidFill>
                <a:schemeClr val="tx1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/>
          <p:cNvGrpSpPr/>
          <p:nvPr/>
        </p:nvGrpSpPr>
        <p:grpSpPr>
          <a:xfrm>
            <a:off x="658689" y="1124744"/>
            <a:ext cx="8161783" cy="2772008"/>
            <a:chOff x="143808" y="1124744"/>
            <a:chExt cx="8161783" cy="2772008"/>
          </a:xfrm>
        </p:grpSpPr>
        <p:grpSp>
          <p:nvGrpSpPr>
            <p:cNvPr id="6" name="Groupe 5"/>
            <p:cNvGrpSpPr/>
            <p:nvPr/>
          </p:nvGrpSpPr>
          <p:grpSpPr>
            <a:xfrm>
              <a:off x="5547439" y="1124744"/>
              <a:ext cx="2758152" cy="2772008"/>
              <a:chOff x="5547439" y="1124744"/>
              <a:chExt cx="2758152" cy="2772008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547439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2" descr="http://pecheauloup.fr/images/loup.gif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7225471" y="1124744"/>
                <a:ext cx="1080120" cy="371070"/>
              </a:xfrm>
              <a:prstGeom prst="rect">
                <a:avLst/>
              </a:prstGeom>
              <a:noFill/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6710318" y="1340768"/>
                <a:ext cx="4539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Bar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2827875" y="1196752"/>
              <a:ext cx="2700000" cy="2700000"/>
              <a:chOff x="2827875" y="1196752"/>
              <a:chExt cx="2700000" cy="2700000"/>
            </a:xfrm>
          </p:grpSpPr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827875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" descr="http://www.pechemer.com/images/poissons/maigre.jpg"/>
              <p:cNvPicPr>
                <a:picLocks noChangeAspect="1" noChangeArrowheads="1"/>
              </p:cNvPicPr>
              <p:nvPr/>
            </p:nvPicPr>
            <p:blipFill>
              <a:blip r:embed="rId5" cstate="email">
                <a:clrChange>
                  <a:clrFrom>
                    <a:srgbClr val="E9ECFF"/>
                  </a:clrFrom>
                  <a:clrTo>
                    <a:srgbClr val="E9EC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53340" y="1703736"/>
                <a:ext cx="1080120" cy="445549"/>
              </a:xfrm>
              <a:prstGeom prst="rect">
                <a:avLst/>
              </a:prstGeom>
              <a:noFill/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301002" y="1335222"/>
                <a:ext cx="6949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Maigre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43808" y="1196752"/>
              <a:ext cx="2700000" cy="2700000"/>
              <a:chOff x="143808" y="1196752"/>
              <a:chExt cx="2700000" cy="2700000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143808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 descr="Anchois à la catalane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6F4F5"/>
                  </a:clrFrom>
                  <a:clrTo>
                    <a:srgbClr val="F6F4F5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85807" y="1196752"/>
                <a:ext cx="1152128" cy="757979"/>
              </a:xfrm>
              <a:prstGeom prst="rect">
                <a:avLst/>
              </a:prstGeom>
              <a:noFill/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544886" y="1349374"/>
                <a:ext cx="78675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Anchois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sp>
        <p:nvSpPr>
          <p:cNvPr id="24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507288" cy="490066"/>
          </a:xfrm>
        </p:spPr>
        <p:txBody>
          <a:bodyPr/>
          <a:lstStyle/>
          <a:p>
            <a:r>
              <a:rPr lang="fr-FR" dirty="0"/>
              <a:t>Conséquences sur les peuplements sur 30 ans</a:t>
            </a:r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fr-FR" dirty="0" smtClean="0"/>
              <a:t>Des abondances d’espèces de poisson contrastées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8689" y="3906986"/>
            <a:ext cx="8064296" cy="2700000"/>
            <a:chOff x="143808" y="3906986"/>
            <a:chExt cx="8064296" cy="2700000"/>
          </a:xfrm>
        </p:grpSpPr>
        <p:grpSp>
          <p:nvGrpSpPr>
            <p:cNvPr id="30" name="Groupe 29"/>
            <p:cNvGrpSpPr/>
            <p:nvPr/>
          </p:nvGrpSpPr>
          <p:grpSpPr>
            <a:xfrm>
              <a:off x="143808" y="3906986"/>
              <a:ext cx="2700000" cy="2700000"/>
              <a:chOff x="143808" y="3906986"/>
              <a:chExt cx="2700000" cy="2700000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143808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2" descr="Trafic de civelles : un mareyeur vendéen condamné à deux ans de prison  ferme et incarcéré – Le Pêcheur Professionne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76" b="99124" l="5762" r="95313">
                            <a14:foregroundMark x1="75781" y1="15036" x2="72656" y2="57372"/>
                            <a14:foregroundMark x1="70313" y1="62482" x2="58203" y2="69927"/>
                            <a14:foregroundMark x1="32617" y1="5985" x2="43555" y2="17810"/>
                            <a14:foregroundMark x1="70898" y1="32409" x2="70703" y2="51971"/>
                            <a14:foregroundMark x1="69824" y1="39124" x2="68848" y2="52409"/>
                            <a14:foregroundMark x1="68555" y1="67883" x2="74512" y2="56642"/>
                            <a14:foregroundMark x1="26855" y1="91241" x2="34375" y2="95474"/>
                            <a14:foregroundMark x1="77344" y1="88175" x2="83887" y2="85401"/>
                            <a14:foregroundMark x1="89063" y1="79708" x2="84668" y2="85109"/>
                            <a14:foregroundMark x1="75879" y1="86569" x2="68848" y2="85547"/>
                            <a14:foregroundMark x1="62500" y1="81606" x2="68750" y2="85109"/>
                            <a14:foregroundMark x1="57031" y1="80730" x2="62500" y2="80730"/>
                            <a14:backgroundMark x1="57324" y1="39854" x2="57324" y2="39854"/>
                            <a14:backgroundMark x1="56055" y1="20438" x2="56055" y2="20438"/>
                            <a14:backgroundMark x1="51855" y1="12701" x2="60742" y2="55182"/>
                            <a14:backgroundMark x1="32129" y1="27883" x2="32617" y2="75766"/>
                            <a14:backgroundMark x1="43848" y1="97226" x2="58691" y2="92847"/>
                            <a14:backgroundMark x1="76074" y1="96788" x2="89844" y2="943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695" y="4174898"/>
                <a:ext cx="812143" cy="543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03914" y="4247510"/>
                <a:ext cx="7248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Civelles</a:t>
                </a:r>
                <a:endParaRPr lang="fr-FR" sz="1100" dirty="0"/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5508104" y="3906986"/>
              <a:ext cx="2700000" cy="2700000"/>
              <a:chOff x="5508104" y="3906986"/>
              <a:chExt cx="2700000" cy="2700000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11" cstate="email"/>
              <a:srcRect/>
              <a:stretch>
                <a:fillRect/>
              </a:stretch>
            </p:blipFill>
            <p:spPr bwMode="auto">
              <a:xfrm>
                <a:off x="5508104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990627" y="4223921"/>
                <a:ext cx="1020126" cy="367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" name="Rectangle 2"/>
              <p:cNvSpPr/>
              <p:nvPr/>
            </p:nvSpPr>
            <p:spPr>
              <a:xfrm>
                <a:off x="6858104" y="4002100"/>
                <a:ext cx="106426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Alose feinte</a:t>
                </a: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2852478" y="3906986"/>
              <a:ext cx="2700000" cy="2700000"/>
              <a:chOff x="2852478" y="3906986"/>
              <a:chExt cx="2700000" cy="2700000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13" cstate="email"/>
              <a:srcRect/>
              <a:stretch>
                <a:fillRect/>
              </a:stretch>
            </p:blipFill>
            <p:spPr bwMode="auto">
              <a:xfrm>
                <a:off x="2852478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249819" y="4345258"/>
                <a:ext cx="966364" cy="337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4186598" y="4002100"/>
                <a:ext cx="10143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Alose </a:t>
                </a:r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vraie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36" name="Groupe 35"/>
          <p:cNvGrpSpPr/>
          <p:nvPr/>
        </p:nvGrpSpPr>
        <p:grpSpPr>
          <a:xfrm rot="21167777">
            <a:off x="2031367" y="4589392"/>
            <a:ext cx="5948178" cy="912319"/>
            <a:chOff x="2031367" y="4589392"/>
            <a:chExt cx="5948178" cy="912319"/>
          </a:xfrm>
        </p:grpSpPr>
        <p:sp>
          <p:nvSpPr>
            <p:cNvPr id="21" name="Flèche droite 20"/>
            <p:cNvSpPr/>
            <p:nvPr/>
          </p:nvSpPr>
          <p:spPr>
            <a:xfrm rot="1269417">
              <a:off x="2031367" y="4589392"/>
              <a:ext cx="5948178" cy="91231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/>
            <p:cNvSpPr txBox="1"/>
            <p:nvPr/>
          </p:nvSpPr>
          <p:spPr>
            <a:xfrm rot="1293340">
              <a:off x="2050218" y="4718599"/>
              <a:ext cx="58311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Diminution des poissons amphihalins</a:t>
              </a:r>
              <a:endParaRPr lang="fr-FR" sz="10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fr-FR" sz="1000" b="1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Environnement, pêche, pollutions … ?</a:t>
              </a:r>
              <a:endParaRPr lang="fr-FR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1616050" y="2166759"/>
            <a:ext cx="6585515" cy="912319"/>
            <a:chOff x="1616050" y="2166759"/>
            <a:chExt cx="6585515" cy="912319"/>
          </a:xfrm>
        </p:grpSpPr>
        <p:sp>
          <p:nvSpPr>
            <p:cNvPr id="2" name="Flèche droite 1"/>
            <p:cNvSpPr/>
            <p:nvPr/>
          </p:nvSpPr>
          <p:spPr>
            <a:xfrm rot="21098423">
              <a:off x="2057932" y="2166759"/>
              <a:ext cx="5948178" cy="91231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/>
            <p:cNvSpPr txBox="1"/>
            <p:nvPr/>
          </p:nvSpPr>
          <p:spPr>
            <a:xfrm rot="21069818">
              <a:off x="1616050" y="2315312"/>
              <a:ext cx="65855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Augmentation des poissons marins</a:t>
              </a:r>
            </a:p>
            <a:p>
              <a:pPr algn="ctr"/>
              <a:r>
                <a:rPr lang="fr-FR" sz="1000" b="1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Effet de la marinisation ?</a:t>
              </a:r>
              <a:endParaRPr lang="fr-FR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 rot="16200000">
            <a:off x="-276026" y="2362086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MARINS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 rot="16200000">
            <a:off x="-546301" y="498655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AMPHIHALINS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3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8347231" cy="490066"/>
          </a:xfrm>
        </p:spPr>
        <p:txBody>
          <a:bodyPr/>
          <a:lstStyle/>
          <a:p>
            <a:r>
              <a:rPr lang="fr-FR" dirty="0"/>
              <a:t>Conséquences sur les peuplements sur 30 ans</a:t>
            </a:r>
          </a:p>
        </p:txBody>
      </p:sp>
      <p:sp>
        <p:nvSpPr>
          <p:cNvPr id="26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algn="l"/>
            <a:r>
              <a:rPr lang="fr-FR" dirty="0"/>
              <a:t>L</a:t>
            </a:r>
            <a:r>
              <a:rPr lang="fr-FR" dirty="0" smtClean="0"/>
              <a:t>es proies aussi sont impactées par les changements de l’habitat</a:t>
            </a:r>
            <a:endParaRPr lang="fr-FR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50" y="5926799"/>
            <a:ext cx="829088" cy="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Espace réservé du contenu 1"/>
          <p:cNvSpPr>
            <a:spLocks noGrp="1"/>
          </p:cNvSpPr>
          <p:nvPr>
            <p:ph idx="4294967295"/>
          </p:nvPr>
        </p:nvSpPr>
        <p:spPr>
          <a:xfrm>
            <a:off x="1277001" y="5972008"/>
            <a:ext cx="6058440" cy="786676"/>
          </a:xfrm>
        </p:spPr>
        <p:txBody>
          <a:bodyPr>
            <a:noAutofit/>
          </a:bodyPr>
          <a:lstStyle/>
          <a:p>
            <a:pPr algn="ctr"/>
            <a:r>
              <a:rPr lang="fr-FR" sz="2000" dirty="0">
                <a:solidFill>
                  <a:srgbClr val="E95B0C"/>
                </a:solidFill>
                <a:latin typeface="Arial Rounded MT Bold" panose="020F0704030504030204" pitchFamily="34" charset="0"/>
              </a:rPr>
              <a:t>La capacité d’accueil de l’estuaire pour les poissons est-elle toujours suffisante ?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907704" y="1744190"/>
            <a:ext cx="6311677" cy="1782126"/>
            <a:chOff x="1907704" y="1744190"/>
            <a:chExt cx="6311677" cy="1782126"/>
          </a:xfrm>
        </p:grpSpPr>
        <p:cxnSp>
          <p:nvCxnSpPr>
            <p:cNvPr id="6" name="Connecteur droit avec flèche 5"/>
            <p:cNvCxnSpPr/>
            <p:nvPr/>
          </p:nvCxnSpPr>
          <p:spPr>
            <a:xfrm>
              <a:off x="2461295" y="2060848"/>
              <a:ext cx="382513" cy="3600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3109367" y="1744190"/>
              <a:ext cx="382513" cy="3876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6" descr="heteromastus_filiformis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873729" y="2830683"/>
              <a:ext cx="478317" cy="35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 descr="http://manayunkia.files.wordpress.com/2007/07/streblospio-benedicti.jpg"/>
            <p:cNvPicPr>
              <a:picLocks noChangeAspect="1" noChangeArrowheads="1"/>
            </p:cNvPicPr>
            <p:nvPr/>
          </p:nvPicPr>
          <p:blipFill>
            <a:blip r:embed="rId4" cstate="print"/>
            <a:srcRect l="5504" t="20423" r="14153" b="19376"/>
            <a:stretch>
              <a:fillRect/>
            </a:stretch>
          </p:blipFill>
          <p:spPr bwMode="auto">
            <a:xfrm flipH="1">
              <a:off x="3069014" y="3166276"/>
              <a:ext cx="639658" cy="360040"/>
            </a:xfrm>
            <a:prstGeom prst="rect">
              <a:avLst/>
            </a:prstGeom>
            <a:noFill/>
          </p:spPr>
        </p:pic>
        <p:pic>
          <p:nvPicPr>
            <p:cNvPr id="18" name="Picture 4" descr="http://manayunkia.files.wordpress.com/2007/07/streblospio-benedicti.jpg"/>
            <p:cNvPicPr>
              <a:picLocks noChangeAspect="1" noChangeArrowheads="1"/>
            </p:cNvPicPr>
            <p:nvPr/>
          </p:nvPicPr>
          <p:blipFill>
            <a:blip r:embed="rId4" cstate="print"/>
            <a:srcRect l="5504" t="20423" r="14153" b="19376"/>
            <a:stretch>
              <a:fillRect/>
            </a:stretch>
          </p:blipFill>
          <p:spPr bwMode="auto">
            <a:xfrm>
              <a:off x="2059813" y="2830683"/>
              <a:ext cx="544482" cy="306469"/>
            </a:xfrm>
            <a:prstGeom prst="rect">
              <a:avLst/>
            </a:prstGeom>
            <a:noFill/>
          </p:spPr>
        </p:pic>
        <p:pic>
          <p:nvPicPr>
            <p:cNvPr id="21" name="Picture 10" descr="390px-Scrobicularia_plana_2b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-1" t="-1" r="-2361" b="46667"/>
            <a:stretch/>
          </p:blipFill>
          <p:spPr bwMode="auto">
            <a:xfrm>
              <a:off x="1907704" y="3140968"/>
              <a:ext cx="360039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Image 23" descr="Corophium 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3168" y="3085165"/>
              <a:ext cx="490561" cy="35040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03957" y="2912259"/>
              <a:ext cx="431542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Diminution des biomasses de </a:t>
              </a:r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macrobenthos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inter- et </a:t>
              </a:r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sub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-tidal</a:t>
              </a:r>
              <a:endParaRPr lang="fr-FR" sz="16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8213" y="885310"/>
            <a:ext cx="8890066" cy="2731734"/>
            <a:chOff x="98213" y="885310"/>
            <a:chExt cx="8890066" cy="2731734"/>
          </a:xfrm>
        </p:grpSpPr>
        <p:graphicFrame>
          <p:nvGraphicFramePr>
            <p:cNvPr id="5" name="Graphique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65817666"/>
                </p:ext>
              </p:extLst>
            </p:nvPr>
          </p:nvGraphicFramePr>
          <p:xfrm>
            <a:off x="457199" y="1384796"/>
            <a:ext cx="6852728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2" name="ZoneTexte 21"/>
            <p:cNvSpPr txBox="1"/>
            <p:nvPr/>
          </p:nvSpPr>
          <p:spPr>
            <a:xfrm>
              <a:off x="7578854" y="885310"/>
              <a:ext cx="1409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Chevillot et al. 2019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7900409" y="1119213"/>
              <a:ext cx="813185" cy="725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>
            <a:xfrm rot="16200000">
              <a:off x="-251082" y="2056201"/>
              <a:ext cx="10679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PROIES</a:t>
              </a:r>
              <a:endParaRPr lang="fr-FR" dirty="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13452" y="3641179"/>
            <a:ext cx="7221989" cy="2524125"/>
            <a:chOff x="113452" y="3641179"/>
            <a:chExt cx="7221989" cy="2524125"/>
          </a:xfrm>
        </p:grpSpPr>
        <p:graphicFrame>
          <p:nvGraphicFramePr>
            <p:cNvPr id="8" name="Graphique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4705534"/>
                </p:ext>
              </p:extLst>
            </p:nvPr>
          </p:nvGraphicFramePr>
          <p:xfrm>
            <a:off x="467544" y="3641179"/>
            <a:ext cx="6867897" cy="25241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2" name="Rectangle 31"/>
            <p:cNvSpPr/>
            <p:nvPr/>
          </p:nvSpPr>
          <p:spPr>
            <a:xfrm rot="16200000">
              <a:off x="-408165" y="4289868"/>
              <a:ext cx="1412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POISSONS</a:t>
              </a:r>
              <a:endParaRPr lang="fr-FR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370838" y="3979515"/>
            <a:ext cx="6758429" cy="1863290"/>
            <a:chOff x="1370838" y="3979515"/>
            <a:chExt cx="6758429" cy="1863290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1497819" y="3979515"/>
              <a:ext cx="382513" cy="4320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3085790" y="4411563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3488109" y="4411563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3774808" y="4414428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838" y="5157192"/>
              <a:ext cx="797074" cy="315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 descr="Afficher l'image d'origine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561" y="5145642"/>
              <a:ext cx="715721" cy="27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DFE"/>
                </a:clrFrom>
                <a:clrTo>
                  <a:srgbClr val="FFFD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581" y="5435954"/>
              <a:ext cx="1079401" cy="406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 descr="sole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55351" y="5113980"/>
              <a:ext cx="695650" cy="309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266931" y="5180446"/>
              <a:ext cx="38623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Augmentation des biomasses de poissons marins</a:t>
              </a:r>
              <a:endParaRPr lang="fr-FR" sz="16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4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36512" y="5877272"/>
            <a:ext cx="7775848" cy="90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Espace réservé du contenu 1"/>
          <p:cNvSpPr>
            <a:spLocks noGrp="1"/>
          </p:cNvSpPr>
          <p:nvPr>
            <p:ph idx="1"/>
          </p:nvPr>
        </p:nvSpPr>
        <p:spPr>
          <a:xfrm>
            <a:off x="4721696" y="5955681"/>
            <a:ext cx="2695763" cy="898206"/>
          </a:xfrm>
        </p:spPr>
        <p:txBody>
          <a:bodyPr>
            <a:noAutofit/>
          </a:bodyPr>
          <a:lstStyle/>
          <a:p>
            <a:r>
              <a:rPr lang="fr-FR" dirty="0" smtClean="0">
                <a:solidFill>
                  <a:srgbClr val="E95B0C"/>
                </a:solidFill>
                <a:latin typeface="Calibri" pitchFamily="34" charset="0"/>
              </a:rPr>
              <a:t>Les proies seront-elles toujours au Rendez-vous ?</a:t>
            </a:r>
            <a:endParaRPr lang="fr-FR" dirty="0">
              <a:solidFill>
                <a:srgbClr val="E95B0C"/>
              </a:solidFill>
              <a:latin typeface="Calibri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5004048" y="1770403"/>
            <a:ext cx="3744415" cy="2009926"/>
            <a:chOff x="1922621" y="4499648"/>
            <a:chExt cx="4374572" cy="4073443"/>
          </a:xfrm>
        </p:grpSpPr>
        <p:grpSp>
          <p:nvGrpSpPr>
            <p:cNvPr id="8" name="Groupe 217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38" name="Connecteur droit 37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218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25" name="Connecteur droit 24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ZoneTexte 9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51" name="ZoneTexte 50"/>
          <p:cNvSpPr txBox="1"/>
          <p:nvPr/>
        </p:nvSpPr>
        <p:spPr>
          <a:xfrm rot="16200000">
            <a:off x="3945183" y="2436103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rebuchet MS" panose="020B0603020202020204" pitchFamily="34" charset="0"/>
              </a:rPr>
              <a:t>Abondance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936597" y="2075735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6764226" y="1043150"/>
            <a:ext cx="397899" cy="2317287"/>
          </a:xfrm>
          <a:custGeom>
            <a:avLst/>
            <a:gdLst>
              <a:gd name="connsiteX0" fmla="*/ 0 w 219808"/>
              <a:gd name="connsiteY0" fmla="*/ 492375 h 492375"/>
              <a:gd name="connsiteX1" fmla="*/ 105508 w 219808"/>
              <a:gd name="connsiteY1" fmla="*/ 6 h 492375"/>
              <a:gd name="connsiteX2" fmla="*/ 219808 w 219808"/>
              <a:gd name="connsiteY2" fmla="*/ 483583 h 49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808" h="492375">
                <a:moveTo>
                  <a:pt x="0" y="492375"/>
                </a:moveTo>
                <a:cubicBezTo>
                  <a:pt x="34436" y="246923"/>
                  <a:pt x="68873" y="1471"/>
                  <a:pt x="105508" y="6"/>
                </a:cubicBezTo>
                <a:cubicBezTo>
                  <a:pt x="142143" y="-1459"/>
                  <a:pt x="180975" y="241062"/>
                  <a:pt x="219808" y="48358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54" name="Connecteur droit 53"/>
          <p:cNvCxnSpPr/>
          <p:nvPr/>
        </p:nvCxnSpPr>
        <p:spPr>
          <a:xfrm>
            <a:off x="6963175" y="1824304"/>
            <a:ext cx="0" cy="1669952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6930949" y="1824304"/>
            <a:ext cx="0" cy="1669952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5929302" y="1834392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8244407" y="1844332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6758230" y="1793844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7164287" y="1803784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e 258"/>
          <p:cNvGrpSpPr/>
          <p:nvPr/>
        </p:nvGrpSpPr>
        <p:grpSpPr>
          <a:xfrm>
            <a:off x="596171" y="1764105"/>
            <a:ext cx="3744415" cy="2009926"/>
            <a:chOff x="1922621" y="4499648"/>
            <a:chExt cx="4374572" cy="4073443"/>
          </a:xfrm>
        </p:grpSpPr>
        <p:grpSp>
          <p:nvGrpSpPr>
            <p:cNvPr id="113" name="Groupe 268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140" name="Connecteur droit 139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140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141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142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143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144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150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eur droit 151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e 269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127" name="Connecteur droit 126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127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cteur droit 128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129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130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131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132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33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134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135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136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137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138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ZoneTexte 114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8" name="ZoneTexte 117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5" name="ZoneTexte 124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111" name="ZoneTexte 110"/>
          <p:cNvSpPr txBox="1"/>
          <p:nvPr/>
        </p:nvSpPr>
        <p:spPr>
          <a:xfrm rot="16200000">
            <a:off x="-462694" y="2429805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rebuchet MS" panose="020B0603020202020204" pitchFamily="34" charset="0"/>
              </a:rPr>
              <a:t>Abondance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sp>
        <p:nvSpPr>
          <p:cNvPr id="112" name="Flèche vers le bas 111"/>
          <p:cNvSpPr/>
          <p:nvPr/>
        </p:nvSpPr>
        <p:spPr>
          <a:xfrm>
            <a:off x="2298712" y="3769866"/>
            <a:ext cx="231011" cy="275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921133" y="3995478"/>
            <a:ext cx="29037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rebuchet MS" panose="020B0603020202020204" pitchFamily="34" charset="0"/>
              </a:rPr>
              <a:t>Décalage du pic saisonnier</a:t>
            </a:r>
          </a:p>
          <a:p>
            <a:pPr algn="ctr"/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fr-FR" sz="1050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Edwards &amp;Richardson, 2004, Nature </a:t>
            </a:r>
            <a:r>
              <a:rPr lang="fr-FR" sz="1050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)</a:t>
            </a:r>
            <a:endParaRPr lang="fr-FR" sz="10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54" name="Forme libre 153"/>
          <p:cNvSpPr/>
          <p:nvPr/>
        </p:nvSpPr>
        <p:spPr>
          <a:xfrm>
            <a:off x="1832142" y="2150501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155" name="Connecteur droit 154"/>
          <p:cNvCxnSpPr/>
          <p:nvPr/>
        </p:nvCxnSpPr>
        <p:spPr>
          <a:xfrm>
            <a:off x="2826494" y="1899070"/>
            <a:ext cx="0" cy="1669952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orme libre 155"/>
          <p:cNvSpPr/>
          <p:nvPr/>
        </p:nvSpPr>
        <p:spPr>
          <a:xfrm>
            <a:off x="1814298" y="2133085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157" name="Connecteur droit 156"/>
          <p:cNvCxnSpPr/>
          <p:nvPr/>
        </p:nvCxnSpPr>
        <p:spPr>
          <a:xfrm>
            <a:off x="2808650" y="1881654"/>
            <a:ext cx="0" cy="1669952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lèche vers le bas 157"/>
          <p:cNvSpPr/>
          <p:nvPr/>
        </p:nvSpPr>
        <p:spPr>
          <a:xfrm>
            <a:off x="6797953" y="3786273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59" name="ZoneTexte 158"/>
          <p:cNvSpPr txBox="1"/>
          <p:nvPr/>
        </p:nvSpPr>
        <p:spPr>
          <a:xfrm>
            <a:off x="5580112" y="4140369"/>
            <a:ext cx="260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rebuchet MS" panose="020B0603020202020204" pitchFamily="34" charset="0"/>
              </a:rPr>
              <a:t>Modification du temps de résidence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sp>
        <p:nvSpPr>
          <p:cNvPr id="160" name="Flèche vers le bas 159"/>
          <p:cNvSpPr/>
          <p:nvPr/>
        </p:nvSpPr>
        <p:spPr>
          <a:xfrm rot="5400000">
            <a:off x="2627784" y="140406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61" name="Flèche vers le bas 160"/>
          <p:cNvSpPr/>
          <p:nvPr/>
        </p:nvSpPr>
        <p:spPr>
          <a:xfrm rot="5400000">
            <a:off x="6460531" y="131573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62" name="Flèche vers le bas 161"/>
          <p:cNvSpPr/>
          <p:nvPr/>
        </p:nvSpPr>
        <p:spPr>
          <a:xfrm rot="16200000" flipH="1">
            <a:off x="7324627" y="131573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grpSp>
        <p:nvGrpSpPr>
          <p:cNvPr id="163" name="Groupe 258"/>
          <p:cNvGrpSpPr/>
          <p:nvPr/>
        </p:nvGrpSpPr>
        <p:grpSpPr>
          <a:xfrm>
            <a:off x="596171" y="4725144"/>
            <a:ext cx="3744415" cy="2009926"/>
            <a:chOff x="1922621" y="4499648"/>
            <a:chExt cx="4374572" cy="4073443"/>
          </a:xfrm>
        </p:grpSpPr>
        <p:grpSp>
          <p:nvGrpSpPr>
            <p:cNvPr id="164" name="Groupe 268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191" name="Connecteur droit 190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cteur droit 191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eur droit 192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eur droit 193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cteur droit 194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necteur droit 200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necteur droit 201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e 269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178" name="Connecteur droit 177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cteur droit 186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cteur droit 187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cteur droit 188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 189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6" name="ZoneTexte 165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7" name="ZoneTexte 166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8" name="ZoneTexte 167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9" name="ZoneTexte 168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0" name="ZoneTexte 169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1" name="ZoneTexte 170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2" name="ZoneTexte 171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3" name="ZoneTexte 172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4" name="ZoneTexte 173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5" name="ZoneTexte 174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6" name="ZoneTexte 175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7" name="ZoneTexte 176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204" name="ZoneTexte 203"/>
          <p:cNvSpPr txBox="1"/>
          <p:nvPr/>
        </p:nvSpPr>
        <p:spPr>
          <a:xfrm rot="16200000">
            <a:off x="-462694" y="5390844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rebuchet MS" panose="020B0603020202020204" pitchFamily="34" charset="0"/>
              </a:rPr>
              <a:t>Abondance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grpSp>
        <p:nvGrpSpPr>
          <p:cNvPr id="257" name="Groupe 256"/>
          <p:cNvGrpSpPr/>
          <p:nvPr/>
        </p:nvGrpSpPr>
        <p:grpSpPr>
          <a:xfrm>
            <a:off x="1640795" y="4797152"/>
            <a:ext cx="1535263" cy="1669952"/>
            <a:chOff x="2339752" y="4797152"/>
            <a:chExt cx="1535263" cy="1669952"/>
          </a:xfrm>
        </p:grpSpPr>
        <p:sp>
          <p:nvSpPr>
            <p:cNvPr id="205" name="Forme libre 204"/>
            <p:cNvSpPr/>
            <p:nvPr/>
          </p:nvSpPr>
          <p:spPr>
            <a:xfrm>
              <a:off x="2339752" y="5111540"/>
              <a:ext cx="1535263" cy="1284702"/>
            </a:xfrm>
            <a:custGeom>
              <a:avLst/>
              <a:gdLst>
                <a:gd name="connsiteX0" fmla="*/ 0 w 1274884"/>
                <a:gd name="connsiteY0" fmla="*/ 589648 h 589648"/>
                <a:gd name="connsiteX1" fmla="*/ 281354 w 1274884"/>
                <a:gd name="connsiteY1" fmla="*/ 132448 h 589648"/>
                <a:gd name="connsiteX2" fmla="*/ 606669 w 1274884"/>
                <a:gd name="connsiteY2" fmla="*/ 563 h 589648"/>
                <a:gd name="connsiteX3" fmla="*/ 1037492 w 1274884"/>
                <a:gd name="connsiteY3" fmla="*/ 167617 h 589648"/>
                <a:gd name="connsiteX4" fmla="*/ 1274884 w 1274884"/>
                <a:gd name="connsiteY4" fmla="*/ 563271 h 589648"/>
                <a:gd name="connsiteX5" fmla="*/ 1274884 w 1274884"/>
                <a:gd name="connsiteY5" fmla="*/ 563271 h 58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884" h="589648">
                  <a:moveTo>
                    <a:pt x="0" y="589648"/>
                  </a:moveTo>
                  <a:cubicBezTo>
                    <a:pt x="90121" y="410138"/>
                    <a:pt x="180243" y="230629"/>
                    <a:pt x="281354" y="132448"/>
                  </a:cubicBezTo>
                  <a:cubicBezTo>
                    <a:pt x="382466" y="34267"/>
                    <a:pt x="480646" y="-5298"/>
                    <a:pt x="606669" y="563"/>
                  </a:cubicBezTo>
                  <a:cubicBezTo>
                    <a:pt x="732692" y="6424"/>
                    <a:pt x="926123" y="73832"/>
                    <a:pt x="1037492" y="167617"/>
                  </a:cubicBezTo>
                  <a:cubicBezTo>
                    <a:pt x="1148861" y="261402"/>
                    <a:pt x="1274884" y="563271"/>
                    <a:pt x="1274884" y="563271"/>
                  </a:cubicBezTo>
                  <a:lnTo>
                    <a:pt x="1274884" y="563271"/>
                  </a:ln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Trebuchet MS" panose="020B0603020202020204" pitchFamily="34" charset="0"/>
              </a:endParaRPr>
            </a:p>
          </p:txBody>
        </p:sp>
        <p:cxnSp>
          <p:nvCxnSpPr>
            <p:cNvPr id="254" name="Connecteur droit 253"/>
            <p:cNvCxnSpPr/>
            <p:nvPr/>
          </p:nvCxnSpPr>
          <p:spPr>
            <a:xfrm>
              <a:off x="3059832" y="4797152"/>
              <a:ext cx="0" cy="1669952"/>
            </a:xfrm>
            <a:prstGeom prst="line">
              <a:avLst/>
            </a:prstGeom>
            <a:ln w="28575">
              <a:solidFill>
                <a:srgbClr val="003A8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e 255"/>
          <p:cNvGrpSpPr/>
          <p:nvPr/>
        </p:nvGrpSpPr>
        <p:grpSpPr>
          <a:xfrm>
            <a:off x="1853265" y="4797152"/>
            <a:ext cx="1299698" cy="1669952"/>
            <a:chOff x="3419872" y="4797152"/>
            <a:chExt cx="1299698" cy="1669952"/>
          </a:xfrm>
        </p:grpSpPr>
        <p:sp>
          <p:nvSpPr>
            <p:cNvPr id="207" name="Forme libre 206"/>
            <p:cNvSpPr/>
            <p:nvPr/>
          </p:nvSpPr>
          <p:spPr>
            <a:xfrm>
              <a:off x="3419872" y="5157192"/>
              <a:ext cx="1299698" cy="1284702"/>
            </a:xfrm>
            <a:custGeom>
              <a:avLst/>
              <a:gdLst>
                <a:gd name="connsiteX0" fmla="*/ 0 w 1274884"/>
                <a:gd name="connsiteY0" fmla="*/ 589648 h 589648"/>
                <a:gd name="connsiteX1" fmla="*/ 281354 w 1274884"/>
                <a:gd name="connsiteY1" fmla="*/ 132448 h 589648"/>
                <a:gd name="connsiteX2" fmla="*/ 606669 w 1274884"/>
                <a:gd name="connsiteY2" fmla="*/ 563 h 589648"/>
                <a:gd name="connsiteX3" fmla="*/ 1037492 w 1274884"/>
                <a:gd name="connsiteY3" fmla="*/ 167617 h 589648"/>
                <a:gd name="connsiteX4" fmla="*/ 1274884 w 1274884"/>
                <a:gd name="connsiteY4" fmla="*/ 563271 h 589648"/>
                <a:gd name="connsiteX5" fmla="*/ 1274884 w 1274884"/>
                <a:gd name="connsiteY5" fmla="*/ 563271 h 58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884" h="589648">
                  <a:moveTo>
                    <a:pt x="0" y="589648"/>
                  </a:moveTo>
                  <a:cubicBezTo>
                    <a:pt x="90121" y="410138"/>
                    <a:pt x="180243" y="230629"/>
                    <a:pt x="281354" y="132448"/>
                  </a:cubicBezTo>
                  <a:cubicBezTo>
                    <a:pt x="382466" y="34267"/>
                    <a:pt x="480646" y="-5298"/>
                    <a:pt x="606669" y="563"/>
                  </a:cubicBezTo>
                  <a:cubicBezTo>
                    <a:pt x="732692" y="6424"/>
                    <a:pt x="926123" y="73832"/>
                    <a:pt x="1037492" y="167617"/>
                  </a:cubicBezTo>
                  <a:cubicBezTo>
                    <a:pt x="1148861" y="261402"/>
                    <a:pt x="1274884" y="563271"/>
                    <a:pt x="1274884" y="563271"/>
                  </a:cubicBezTo>
                  <a:lnTo>
                    <a:pt x="1274884" y="563271"/>
                  </a:lnTo>
                </a:path>
              </a:pathLst>
            </a:cu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Trebuchet MS" panose="020B0603020202020204" pitchFamily="34" charset="0"/>
              </a:endParaRPr>
            </a:p>
          </p:txBody>
        </p:sp>
        <p:cxnSp>
          <p:nvCxnSpPr>
            <p:cNvPr id="255" name="Connecteur droit 254"/>
            <p:cNvCxnSpPr/>
            <p:nvPr/>
          </p:nvCxnSpPr>
          <p:spPr>
            <a:xfrm>
              <a:off x="3995936" y="4797152"/>
              <a:ext cx="0" cy="1669952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8" name="Picture 4" descr="Anchois à la catalane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6F4F5"/>
              </a:clrFrom>
              <a:clrTo>
                <a:srgbClr val="F6F4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09120"/>
            <a:ext cx="1152128" cy="757979"/>
          </a:xfrm>
          <a:prstGeom prst="rect">
            <a:avLst/>
          </a:prstGeom>
          <a:noFill/>
        </p:spPr>
      </p:pic>
      <p:grpSp>
        <p:nvGrpSpPr>
          <p:cNvPr id="263" name="Groupe 262"/>
          <p:cNvGrpSpPr/>
          <p:nvPr/>
        </p:nvGrpSpPr>
        <p:grpSpPr>
          <a:xfrm>
            <a:off x="3131840" y="4725144"/>
            <a:ext cx="701195" cy="702355"/>
            <a:chOff x="5497433" y="2812031"/>
            <a:chExt cx="1881285" cy="1361053"/>
          </a:xfrm>
        </p:grpSpPr>
        <p:pic>
          <p:nvPicPr>
            <p:cNvPr id="264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2812031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433" y="3214915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598" y="3367315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6" name="ZoneTexte 205"/>
          <p:cNvSpPr txBox="1"/>
          <p:nvPr/>
        </p:nvSpPr>
        <p:spPr>
          <a:xfrm>
            <a:off x="7274781" y="98753"/>
            <a:ext cx="140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2"/>
                </a:solidFill>
                <a:latin typeface="Calibri Light" pitchFamily="34" charset="0"/>
              </a:rPr>
              <a:t>Chevillot et al. 2017</a:t>
            </a:r>
            <a:endParaRPr lang="fr-FR" sz="1200" dirty="0">
              <a:solidFill>
                <a:schemeClr val="bg2"/>
              </a:solidFill>
              <a:latin typeface="Calibri Light" pitchFamily="34" charset="0"/>
            </a:endParaRPr>
          </a:p>
        </p:txBody>
      </p:sp>
      <p:pic>
        <p:nvPicPr>
          <p:cNvPr id="20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596336" y="332656"/>
            <a:ext cx="813185" cy="72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/>
              <a:t>Trente ans de changements</a:t>
            </a:r>
          </a:p>
        </p:txBody>
      </p:sp>
      <p:sp>
        <p:nvSpPr>
          <p:cNvPr id="211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algn="l"/>
            <a:r>
              <a:rPr lang="fr-FR" dirty="0" smtClean="0"/>
              <a:t>Des cycles en question</a:t>
            </a:r>
            <a:endParaRPr lang="fr-FR" dirty="0"/>
          </a:p>
        </p:txBody>
      </p:sp>
      <p:sp>
        <p:nvSpPr>
          <p:cNvPr id="212" name="Espace réservé du contenu 1"/>
          <p:cNvSpPr txBox="1">
            <a:spLocks/>
          </p:cNvSpPr>
          <p:nvPr/>
        </p:nvSpPr>
        <p:spPr>
          <a:xfrm>
            <a:off x="323529" y="1119963"/>
            <a:ext cx="5847560" cy="41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FR" dirty="0" smtClean="0">
                <a:solidFill>
                  <a:srgbClr val="E95B0C"/>
                </a:solidFill>
                <a:latin typeface="Arial Rounded MT Bold" panose="020F0704030504030204" pitchFamily="34" charset="0"/>
              </a:rPr>
              <a:t>Conséquences possibles des changements climatiques</a:t>
            </a:r>
            <a:endParaRPr lang="fr-FR" dirty="0">
              <a:solidFill>
                <a:srgbClr val="E95B0C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0399" y="4844231"/>
            <a:ext cx="449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 smtClean="0">
                <a:solidFill>
                  <a:srgbClr val="E95B0C"/>
                </a:solidFill>
                <a:latin typeface="Calibri" pitchFamily="34" charset="0"/>
              </a:rPr>
              <a:t>Et si les conséquences de ces changements ne sont pas les mêmes pour les proies et les prédateurs …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436837" y="5916085"/>
            <a:ext cx="1277348" cy="681585"/>
            <a:chOff x="7436837" y="5916085"/>
            <a:chExt cx="1277348" cy="681585"/>
          </a:xfrm>
        </p:grpSpPr>
        <p:pic>
          <p:nvPicPr>
            <p:cNvPr id="3" name="Image 2" descr="File:Vector Book blue.svg - Wikipedia">
              <a:hlinkClick r:id="rId5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37" y="5916085"/>
              <a:ext cx="1277348" cy="681585"/>
            </a:xfrm>
            <a:prstGeom prst="rect">
              <a:avLst/>
            </a:prstGeom>
          </p:spPr>
        </p:pic>
        <p:sp>
          <p:nvSpPr>
            <p:cNvPr id="213" name="ZoneTexte 212">
              <a:hlinkClick r:id="rId5"/>
            </p:cNvPr>
            <p:cNvSpPr txBox="1"/>
            <p:nvPr/>
          </p:nvSpPr>
          <p:spPr>
            <a:xfrm rot="20213225">
              <a:off x="8058594" y="5987627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5" name="Image 4" descr="Mouse Cursor PNG">
              <a:hlinkClick r:id="rId5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715" y="6197081"/>
              <a:ext cx="380433" cy="380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3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5 4.07407E-6 L -0.05486 4.0740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11111E-6 L -0.03125 -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04132 3.7037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7396 3.703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68" grpId="0" build="p"/>
      <p:bldP spid="51" grpId="0"/>
      <p:bldP spid="52" grpId="0" animBg="1"/>
      <p:bldP spid="53" grpId="0" animBg="1"/>
      <p:bldP spid="112" grpId="0" animBg="1"/>
      <p:bldP spid="153" grpId="0"/>
      <p:bldP spid="154" grpId="0" animBg="1"/>
      <p:bldP spid="154" grpId="1" animBg="1"/>
      <p:bldP spid="158" grpId="0" animBg="1"/>
      <p:bldP spid="159" grpId="0"/>
      <p:bldP spid="160" grpId="0" animBg="1"/>
      <p:bldP spid="161" grpId="0" animBg="1"/>
      <p:bldP spid="162" grpId="0" animBg="1"/>
      <p:bldP spid="204" grpId="0"/>
      <p:bldP spid="212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3600" dirty="0">
                <a:solidFill>
                  <a:schemeClr val="accent2"/>
                </a:solidFill>
                <a:latin typeface="Century Gothic" pitchFamily="34" charset="0"/>
              </a:rPr>
              <a:t>Merci </a:t>
            </a:r>
            <a:r>
              <a:rPr lang="fr-FR" sz="3600" dirty="0" smtClean="0">
                <a:solidFill>
                  <a:schemeClr val="accent2"/>
                </a:solidFill>
                <a:latin typeface="Century Gothic" pitchFamily="34" charset="0"/>
              </a:rPr>
              <a:t>d’avoir</a:t>
            </a:r>
            <a:r>
              <a:rPr lang="en-US" sz="3600" dirty="0" smtClean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fr-BE" sz="3600" dirty="0" smtClean="0">
                <a:solidFill>
                  <a:schemeClr val="accent2"/>
                </a:solidFill>
                <a:latin typeface="Century Gothic" pitchFamily="34" charset="0"/>
              </a:rPr>
              <a:t>parcouru</a:t>
            </a:r>
            <a:r>
              <a:rPr lang="en-US" sz="3600" dirty="0" smtClean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x-none" sz="3600" dirty="0" smtClean="0">
                <a:solidFill>
                  <a:schemeClr val="accent2"/>
                </a:solidFill>
                <a:latin typeface="Century Gothic" pitchFamily="34" charset="0"/>
              </a:rPr>
              <a:t>cette</a:t>
            </a:r>
            <a:r>
              <a:rPr lang="en-US" sz="3600" dirty="0" smtClean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x-none" sz="3600" dirty="0" smtClean="0">
                <a:solidFill>
                  <a:schemeClr val="accent2"/>
                </a:solidFill>
                <a:latin typeface="Century Gothic" pitchFamily="34" charset="0"/>
              </a:rPr>
              <a:t>présentation</a:t>
            </a:r>
            <a:r>
              <a:rPr lang="en-US" sz="3600" dirty="0" smtClean="0">
                <a:solidFill>
                  <a:schemeClr val="accent2"/>
                </a:solidFill>
                <a:latin typeface="Century Gothic" pitchFamily="34" charset="0"/>
              </a:rPr>
              <a:t>…</a:t>
            </a:r>
            <a:endParaRPr lang="en-US" sz="36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20485" name="Titre 9"/>
          <p:cNvSpPr>
            <a:spLocks noGrp="1"/>
          </p:cNvSpPr>
          <p:nvPr>
            <p:ph type="title"/>
          </p:nvPr>
        </p:nvSpPr>
        <p:spPr>
          <a:xfrm>
            <a:off x="1187450" y="404813"/>
            <a:ext cx="7200900" cy="74930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9619"/>
            <a:ext cx="1482159" cy="3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9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3087" y="1126023"/>
            <a:ext cx="7387200" cy="504055"/>
          </a:xfrm>
        </p:spPr>
        <p:txBody>
          <a:bodyPr>
            <a:normAutofit/>
          </a:bodyPr>
          <a:lstStyle/>
          <a:p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Un milieu de transition entre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fleuve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et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océan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4032448" cy="432048"/>
          </a:xfrm>
        </p:spPr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05665" y="1791243"/>
            <a:ext cx="4748906" cy="2789885"/>
            <a:chOff x="1149973" y="1805639"/>
            <a:chExt cx="7064523" cy="4696918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893172" y="1805639"/>
              <a:ext cx="5189841" cy="457568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881172" y="2924944"/>
              <a:ext cx="4032906" cy="2448499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400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920404" y="4459090"/>
              <a:ext cx="1562547" cy="1332474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40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 rot="16200000">
              <a:off x="389019" y="3339023"/>
              <a:ext cx="2071330" cy="54942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dirty="0" smtClean="0">
                  <a:solidFill>
                    <a:srgbClr val="003A80"/>
                  </a:solidFill>
                  <a:latin typeface="Arial Rounded MT Bold" pitchFamily="34" charset="0"/>
                  <a:ea typeface="+mn-ea"/>
                  <a:cs typeface="Arial" panose="020B0604020202020204" pitchFamily="34" charset="0"/>
                </a:rPr>
                <a:t>OCEAN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 rot="5400000" flipH="1">
              <a:off x="7012274" y="5300335"/>
              <a:ext cx="1900807" cy="50363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sz="1600" dirty="0" smtClean="0">
                  <a:solidFill>
                    <a:srgbClr val="E95B0C">
                      <a:lumMod val="75000"/>
                    </a:srgbClr>
                  </a:solidFill>
                  <a:latin typeface="Arial Rounded MT Bold" pitchFamily="34" charset="0"/>
                  <a:ea typeface="+mn-ea"/>
                  <a:cs typeface="Arial" panose="020B0604020202020204" pitchFamily="34" charset="0"/>
                </a:rPr>
                <a:t>FLEUVE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855954" y="4738692"/>
            <a:ext cx="414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Exemple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l’estuaire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la Gironde</a:t>
            </a:r>
          </a:p>
        </p:txBody>
      </p:sp>
      <p:pic>
        <p:nvPicPr>
          <p:cNvPr id="38" name="Picture 4" descr="Texte de police du logo vidéo, LIRE LA VIDÉO, texte, logo png | PNGEg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716015" y="5075458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4873853" y="5904497"/>
            <a:ext cx="198022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Jusqu’à 04’05</a:t>
            </a:r>
          </a:p>
          <a:p>
            <a:pPr algn="ctr" fontAlgn="auto">
              <a:spcAft>
                <a:spcPts val="0"/>
              </a:spcAft>
            </a:pPr>
            <a:r>
              <a:rPr lang="fr-FR" sz="2000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(5min</a:t>
            </a:r>
            <a:r>
              <a:rPr lang="fr-FR" sz="2000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)</a:t>
            </a:r>
            <a:endParaRPr lang="fr-FR" sz="2000" dirty="0">
              <a:solidFill>
                <a:schemeClr val="bg2"/>
              </a:solidFill>
              <a:latin typeface="Arial Rounded MT Bold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486" y="4773832"/>
            <a:ext cx="2462250" cy="1813883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5508104" y="1646398"/>
            <a:ext cx="3463305" cy="2763181"/>
            <a:chOff x="5508104" y="1646398"/>
            <a:chExt cx="3463305" cy="2763181"/>
          </a:xfrm>
        </p:grpSpPr>
        <p:pic>
          <p:nvPicPr>
            <p:cNvPr id="40" name="Picture 4" descr="Texte de police du logo vidéo, LIRE LA VIDÉO, texte, logo png | PNGEgg">
              <a:hlinkClick r:id="rId7"/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6167105" y="3212976"/>
              <a:ext cx="2221319" cy="84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733654" y="4040247"/>
              <a:ext cx="891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(7min</a:t>
              </a:r>
              <a:r>
                <a:rPr lang="fr-FR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1646398"/>
              <a:ext cx="3463305" cy="16154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436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4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facteurs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structurants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l’habitat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179512" y="1787912"/>
            <a:ext cx="8361135" cy="4769980"/>
            <a:chOff x="179512" y="1787912"/>
            <a:chExt cx="8361135" cy="4769980"/>
          </a:xfrm>
        </p:grpSpPr>
        <p:sp>
          <p:nvSpPr>
            <p:cNvPr id="9" name="ZoneTexte 8"/>
            <p:cNvSpPr txBox="1"/>
            <p:nvPr/>
          </p:nvSpPr>
          <p:spPr>
            <a:xfrm>
              <a:off x="179512" y="1857181"/>
              <a:ext cx="475252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72000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b="1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Marée</a:t>
              </a:r>
            </a:p>
            <a:p>
              <a:pPr defTabSz="720000" fontAlgn="auto">
                <a:spcBef>
                  <a:spcPts val="0"/>
                </a:spcBef>
                <a:spcAft>
                  <a:spcPts val="0"/>
                </a:spcAft>
              </a:pPr>
              <a:endParaRPr lang="fr-FR" sz="1100" b="1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endParaRPr>
            </a:p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Régime tidal et marnage </a:t>
              </a: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076056" y="1787912"/>
              <a:ext cx="3464591" cy="4769980"/>
              <a:chOff x="5076056" y="1787912"/>
              <a:chExt cx="3464591" cy="476998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651" y="3877105"/>
                <a:ext cx="3310773" cy="2403788"/>
              </a:xfrm>
              <a:prstGeom prst="rect">
                <a:avLst/>
              </a:prstGeom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5076056" y="1787912"/>
                <a:ext cx="3312368" cy="178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33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Estuaire </a:t>
                </a:r>
                <a:r>
                  <a:rPr kumimoji="0" lang="fr-FR" sz="1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microtidal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: marnage</a:t>
                </a:r>
                <a:r>
                  <a:rPr kumimoji="0" lang="fr-FR" sz="1600" b="1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&lt; 2m </a:t>
                </a:r>
                <a:r>
                  <a:rPr kumimoji="0" lang="fr-FR" sz="1400" b="0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(formation d’un delta par les sédiments, caractéristique des mers fermées)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1600" b="1" baseline="0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Estuaire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</a:t>
                </a:r>
                <a:r>
                  <a:rPr lang="fr-FR" sz="1600" b="1" dirty="0" err="1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mésotidal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: marnage 2-4 m </a:t>
                </a:r>
                <a:r>
                  <a:rPr lang="fr-FR" sz="1400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(embouchure peu profonde)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fr-FR" sz="300" dirty="0" smtClean="0">
                  <a:solidFill>
                    <a:schemeClr val="tx1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Estuaire </a:t>
                </a:r>
                <a:r>
                  <a:rPr kumimoji="0" lang="fr-FR" sz="1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macrotidal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: marnage &gt; 4m </a:t>
                </a:r>
                <a:r>
                  <a:rPr kumimoji="0" lang="fr-F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(large embouchure)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530306" y="6280893"/>
                <a:ext cx="10103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dirty="0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Nicolas 2010 </a:t>
                </a:r>
                <a:endParaRPr lang="fr-FR" sz="12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384771" y="3573016"/>
                <a:ext cx="10734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Savenije</a:t>
                </a:r>
                <a:r>
                  <a:rPr lang="fr-FR" sz="1200" dirty="0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 1992 </a:t>
                </a:r>
                <a:endParaRPr lang="fr-FR" sz="1200" dirty="0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199568" y="2748079"/>
            <a:ext cx="4211346" cy="3809813"/>
            <a:chOff x="199568" y="2748079"/>
            <a:chExt cx="4211346" cy="3809813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3117153"/>
              <a:ext cx="3393718" cy="31637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935458" y="6280893"/>
              <a:ext cx="1394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Harris &amp; </a:t>
              </a:r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Heap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2003</a:t>
              </a:r>
              <a:endParaRPr lang="fr-FR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9568" y="2748079"/>
              <a:ext cx="4211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>
                  <a:solidFill>
                    <a:srgbClr val="003A80"/>
                  </a:solidFill>
                  <a:latin typeface="Calibri Light" panose="020F0302020204030204" pitchFamily="34" charset="0"/>
                </a:rPr>
                <a:t>=&gt; </a:t>
              </a:r>
              <a:r>
                <a:rPr lang="fr-FR" dirty="0" smtClean="0">
                  <a:solidFill>
                    <a:srgbClr val="003A80"/>
                  </a:solidFill>
                  <a:latin typeface="Calibri Light" panose="020F0302020204030204" pitchFamily="34" charset="0"/>
                </a:rPr>
                <a:t>Conséquences géomorphologiques</a:t>
              </a:r>
              <a:endParaRPr lang="fr-FR" dirty="0">
                <a:solidFill>
                  <a:srgbClr val="003A80"/>
                </a:solidFill>
                <a:latin typeface="Calibri Light" panose="020F03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3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Filer\estucours\M1_Bordeaux1_OceanoBio2011\Autres éléments\Salt_pannes_and_pools_high_and_low_tide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1" y="2099674"/>
            <a:ext cx="2835194" cy="43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79512" y="1857181"/>
            <a:ext cx="475252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Marée</a:t>
            </a:r>
          </a:p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endParaRPr lang="fr-FR" sz="1100" b="1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endParaRPr lang="fr-FR" sz="600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Zone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inter-tidale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ou surface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marnante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9" y="3212976"/>
            <a:ext cx="6135576" cy="32710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Espace réservé du contenu 1"/>
          <p:cNvSpPr txBox="1">
            <a:spLocks/>
          </p:cNvSpPr>
          <p:nvPr/>
        </p:nvSpPr>
        <p:spPr>
          <a:xfrm>
            <a:off x="1281052" y="1124744"/>
            <a:ext cx="73872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160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facteurs structurants de l’habitat 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27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79512" y="1857181"/>
            <a:ext cx="475252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Gradients environnementaux</a:t>
            </a:r>
          </a:p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endParaRPr lang="fr-FR" sz="1100" b="1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Salinité</a:t>
            </a: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Température</a:t>
            </a: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Matière en suspension</a:t>
            </a: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45" name="Espace réservé du contenu 1"/>
          <p:cNvSpPr txBox="1">
            <a:spLocks/>
          </p:cNvSpPr>
          <p:nvPr/>
        </p:nvSpPr>
        <p:spPr>
          <a:xfrm>
            <a:off x="1281052" y="1124744"/>
            <a:ext cx="73872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facteurs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structurants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sz="1600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l’habitat</a:t>
            </a: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339752" y="2496411"/>
            <a:ext cx="5747696" cy="4173412"/>
            <a:chOff x="1819811" y="2496411"/>
            <a:chExt cx="5747696" cy="4173412"/>
          </a:xfrm>
        </p:grpSpPr>
        <p:grpSp>
          <p:nvGrpSpPr>
            <p:cNvPr id="8" name="Groupe 41"/>
            <p:cNvGrpSpPr>
              <a:grpSpLocks noChangeAspect="1"/>
            </p:cNvGrpSpPr>
            <p:nvPr/>
          </p:nvGrpSpPr>
          <p:grpSpPr>
            <a:xfrm>
              <a:off x="2322113" y="3336627"/>
              <a:ext cx="3938564" cy="3017113"/>
              <a:chOff x="1547664" y="3189557"/>
              <a:chExt cx="1656184" cy="1895627"/>
            </a:xfrm>
          </p:grpSpPr>
          <p:grpSp>
            <p:nvGrpSpPr>
              <p:cNvPr id="10" name="Groupe 22"/>
              <p:cNvGrpSpPr/>
              <p:nvPr/>
            </p:nvGrpSpPr>
            <p:grpSpPr>
              <a:xfrm>
                <a:off x="1547664" y="3189557"/>
                <a:ext cx="1656184" cy="1895627"/>
                <a:chOff x="1547664" y="3189557"/>
                <a:chExt cx="1656184" cy="1895627"/>
              </a:xfrm>
            </p:grpSpPr>
            <p:cxnSp>
              <p:nvCxnSpPr>
                <p:cNvPr id="13" name="Connecteur droit 12"/>
                <p:cNvCxnSpPr/>
                <p:nvPr/>
              </p:nvCxnSpPr>
              <p:spPr>
                <a:xfrm>
                  <a:off x="1547664" y="3189557"/>
                  <a:ext cx="0" cy="9542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" name="Connecteur droit 13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5" name="Connecteur droit 14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" name="Connecteur droit 15"/>
                <p:cNvCxnSpPr/>
                <p:nvPr/>
              </p:nvCxnSpPr>
              <p:spPr>
                <a:xfrm>
                  <a:off x="1547664" y="4365104"/>
                  <a:ext cx="0" cy="62188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11" name="Connecteur droit 10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2" name="Connecteur droit avec flèche 11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17" name="Forme libre 16"/>
            <p:cNvSpPr/>
            <p:nvPr/>
          </p:nvSpPr>
          <p:spPr>
            <a:xfrm>
              <a:off x="2266476" y="3501008"/>
              <a:ext cx="2951718" cy="2487031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solidFill>
              <a:srgbClr val="B3D5FF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8" name="Forme libre 17"/>
            <p:cNvSpPr/>
            <p:nvPr/>
          </p:nvSpPr>
          <p:spPr>
            <a:xfrm rot="21161433">
              <a:off x="5157508" y="5032640"/>
              <a:ext cx="1143641" cy="1353443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19" name="Group 5"/>
            <p:cNvGrpSpPr>
              <a:grpSpLocks/>
            </p:cNvGrpSpPr>
            <p:nvPr/>
          </p:nvGrpSpPr>
          <p:grpSpPr bwMode="auto">
            <a:xfrm>
              <a:off x="1819811" y="2496411"/>
              <a:ext cx="5747696" cy="4173412"/>
              <a:chOff x="-26" y="1119"/>
              <a:chExt cx="5248" cy="2700"/>
            </a:xfrm>
          </p:grpSpPr>
          <p:sp>
            <p:nvSpPr>
              <p:cNvPr id="20" name="Text Box 6"/>
              <p:cNvSpPr txBox="1">
                <a:spLocks noChangeArrowheads="1"/>
              </p:cNvSpPr>
              <p:nvPr/>
            </p:nvSpPr>
            <p:spPr bwMode="auto">
              <a:xfrm>
                <a:off x="3701" y="1119"/>
                <a:ext cx="1521" cy="17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kumimoji="1" lang="fr-FR" sz="1200" dirty="0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D’après </a:t>
                </a:r>
                <a:r>
                  <a:rPr kumimoji="1" lang="fr-FR" sz="1200" dirty="0" err="1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Romaña</a:t>
                </a:r>
                <a:r>
                  <a:rPr kumimoji="1" lang="fr-FR" sz="1200" dirty="0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 1994</a:t>
                </a:r>
              </a:p>
            </p:txBody>
          </p:sp>
          <p:grpSp>
            <p:nvGrpSpPr>
              <p:cNvPr id="21" name="Group 7"/>
              <p:cNvGrpSpPr>
                <a:grpSpLocks/>
              </p:cNvGrpSpPr>
              <p:nvPr/>
            </p:nvGrpSpPr>
            <p:grpSpPr bwMode="auto">
              <a:xfrm>
                <a:off x="-26" y="3586"/>
                <a:ext cx="4868" cy="233"/>
                <a:chOff x="-26" y="3586"/>
                <a:chExt cx="4868" cy="233"/>
              </a:xfrm>
            </p:grpSpPr>
            <p:sp>
              <p:nvSpPr>
                <p:cNvPr id="22" name="Line 8"/>
                <p:cNvSpPr>
                  <a:spLocks noChangeShapeType="1"/>
                </p:cNvSpPr>
                <p:nvPr/>
              </p:nvSpPr>
              <p:spPr bwMode="auto">
                <a:xfrm>
                  <a:off x="493" y="3725"/>
                  <a:ext cx="3599" cy="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  <p:sp>
              <p:nvSpPr>
                <p:cNvPr id="2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-26" y="3586"/>
                  <a:ext cx="409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dirty="0">
                      <a:solidFill>
                        <a:srgbClr val="003A80"/>
                      </a:solidFill>
                      <a:latin typeface="Calibri Light" panose="020F0302020204030204" pitchFamily="34" charset="0"/>
                      <a:ea typeface="+mn-ea"/>
                    </a:rPr>
                    <a:t>AVAL</a:t>
                  </a:r>
                </a:p>
              </p:txBody>
            </p:sp>
            <p:sp>
              <p:nvSpPr>
                <p:cNvPr id="2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262" y="3586"/>
                  <a:ext cx="580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dirty="0">
                      <a:solidFill>
                        <a:srgbClr val="003A80"/>
                      </a:solidFill>
                      <a:latin typeface="Calibri Light" panose="020F0302020204030204" pitchFamily="34" charset="0"/>
                      <a:ea typeface="+mn-ea"/>
                    </a:rPr>
                    <a:t>AMONT</a:t>
                  </a:r>
                </a:p>
              </p:txBody>
            </p:sp>
          </p:grpSp>
        </p:grpSp>
      </p:grpSp>
      <p:sp>
        <p:nvSpPr>
          <p:cNvPr id="26" name="Freeform 14"/>
          <p:cNvSpPr>
            <a:spLocks/>
          </p:cNvSpPr>
          <p:nvPr/>
        </p:nvSpPr>
        <p:spPr bwMode="auto">
          <a:xfrm>
            <a:off x="3060319" y="3361636"/>
            <a:ext cx="3561089" cy="3041954"/>
          </a:xfrm>
          <a:custGeom>
            <a:avLst/>
            <a:gdLst>
              <a:gd name="T0" fmla="*/ 0 w 2496"/>
              <a:gd name="T1" fmla="*/ 8 h 1968"/>
              <a:gd name="T2" fmla="*/ 240 w 2496"/>
              <a:gd name="T3" fmla="*/ 56 h 1968"/>
              <a:gd name="T4" fmla="*/ 672 w 2496"/>
              <a:gd name="T5" fmla="*/ 344 h 1968"/>
              <a:gd name="T6" fmla="*/ 1392 w 2496"/>
              <a:gd name="T7" fmla="*/ 1400 h 1968"/>
              <a:gd name="T8" fmla="*/ 2064 w 2496"/>
              <a:gd name="T9" fmla="*/ 1880 h 1968"/>
              <a:gd name="T10" fmla="*/ 2496 w 2496"/>
              <a:gd name="T11" fmla="*/ 1928 h 19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6"/>
              <a:gd name="T19" fmla="*/ 0 h 1968"/>
              <a:gd name="T20" fmla="*/ 2496 w 2496"/>
              <a:gd name="T21" fmla="*/ 1968 h 19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6" h="1968">
                <a:moveTo>
                  <a:pt x="0" y="8"/>
                </a:moveTo>
                <a:cubicBezTo>
                  <a:pt x="64" y="4"/>
                  <a:pt x="128" y="0"/>
                  <a:pt x="240" y="56"/>
                </a:cubicBezTo>
                <a:cubicBezTo>
                  <a:pt x="352" y="112"/>
                  <a:pt x="480" y="120"/>
                  <a:pt x="672" y="344"/>
                </a:cubicBezTo>
                <a:cubicBezTo>
                  <a:pt x="864" y="568"/>
                  <a:pt x="1160" y="1144"/>
                  <a:pt x="1392" y="1400"/>
                </a:cubicBezTo>
                <a:cubicBezTo>
                  <a:pt x="1624" y="1656"/>
                  <a:pt x="1880" y="1792"/>
                  <a:pt x="2064" y="1880"/>
                </a:cubicBezTo>
                <a:cubicBezTo>
                  <a:pt x="2248" y="1968"/>
                  <a:pt x="2372" y="1948"/>
                  <a:pt x="2496" y="1928"/>
                </a:cubicBezTo>
              </a:path>
            </a:pathLst>
          </a:custGeom>
          <a:noFill/>
          <a:ln w="28575" cap="flat" cmpd="sng">
            <a:solidFill>
              <a:srgbClr val="003399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299853" y="3033668"/>
            <a:ext cx="3672570" cy="3041953"/>
            <a:chOff x="1515" y="912"/>
            <a:chExt cx="3956" cy="1968"/>
          </a:xfrm>
        </p:grpSpPr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1515" y="1108"/>
              <a:ext cx="3235" cy="1772"/>
            </a:xfrm>
            <a:custGeom>
              <a:avLst/>
              <a:gdLst>
                <a:gd name="T0" fmla="*/ 0 w 3235"/>
                <a:gd name="T1" fmla="*/ 1763 h 1772"/>
                <a:gd name="T2" fmla="*/ 860 w 3235"/>
                <a:gd name="T3" fmla="*/ 1382 h 1772"/>
                <a:gd name="T4" fmla="*/ 1338 w 3235"/>
                <a:gd name="T5" fmla="*/ 195 h 1772"/>
                <a:gd name="T6" fmla="*/ 1861 w 3235"/>
                <a:gd name="T7" fmla="*/ 212 h 1772"/>
                <a:gd name="T8" fmla="*/ 2375 w 3235"/>
                <a:gd name="T9" fmla="*/ 1329 h 1772"/>
                <a:gd name="T10" fmla="*/ 3235 w 3235"/>
                <a:gd name="T11" fmla="*/ 1772 h 17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35"/>
                <a:gd name="T19" fmla="*/ 0 h 1772"/>
                <a:gd name="T20" fmla="*/ 3235 w 3235"/>
                <a:gd name="T21" fmla="*/ 1772 h 17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35" h="1772">
                  <a:moveTo>
                    <a:pt x="0" y="1763"/>
                  </a:moveTo>
                  <a:cubicBezTo>
                    <a:pt x="143" y="1700"/>
                    <a:pt x="637" y="1643"/>
                    <a:pt x="860" y="1382"/>
                  </a:cubicBezTo>
                  <a:cubicBezTo>
                    <a:pt x="1083" y="1121"/>
                    <a:pt x="1171" y="390"/>
                    <a:pt x="1338" y="195"/>
                  </a:cubicBezTo>
                  <a:cubicBezTo>
                    <a:pt x="1505" y="0"/>
                    <a:pt x="1688" y="23"/>
                    <a:pt x="1861" y="212"/>
                  </a:cubicBezTo>
                  <a:cubicBezTo>
                    <a:pt x="2034" y="401"/>
                    <a:pt x="2146" y="1069"/>
                    <a:pt x="2375" y="1329"/>
                  </a:cubicBezTo>
                  <a:cubicBezTo>
                    <a:pt x="2604" y="1589"/>
                    <a:pt x="3056" y="1680"/>
                    <a:pt x="3235" y="1772"/>
                  </a:cubicBezTo>
                </a:path>
              </a:pathLst>
            </a:custGeom>
            <a:noFill/>
            <a:ln w="38100" cap="flat" cmpd="sng">
              <a:solidFill>
                <a:srgbClr val="A500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fr-FR">
                <a:solidFill>
                  <a:srgbClr val="003A80"/>
                </a:solidFill>
                <a:latin typeface="Calibri Light" panose="020F0302020204030204" pitchFamily="34" charset="0"/>
                <a:ea typeface="+mn-ea"/>
              </a:endParaRP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863" y="912"/>
              <a:ext cx="160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 smtClean="0">
                  <a:solidFill>
                    <a:srgbClr val="A50021"/>
                  </a:solidFill>
                  <a:latin typeface="Calibri Light" panose="020F0302020204030204" pitchFamily="34" charset="0"/>
                  <a:ea typeface="+mn-ea"/>
                </a:rPr>
                <a:t>Matières En Suspension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400" dirty="0" smtClean="0">
                  <a:solidFill>
                    <a:srgbClr val="A50021"/>
                  </a:solidFill>
                  <a:latin typeface="Calibri Light" panose="020F0302020204030204" pitchFamily="34" charset="0"/>
                  <a:ea typeface="+mn-ea"/>
                </a:rPr>
                <a:t>« Bouchon Vaseux »</a:t>
              </a:r>
              <a:endParaRPr lang="fr-FR" sz="1400" dirty="0">
                <a:solidFill>
                  <a:srgbClr val="A50021"/>
                </a:solidFill>
                <a:latin typeface="Calibri Light" panose="020F0302020204030204" pitchFamily="34" charset="0"/>
                <a:ea typeface="+mn-ea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842053" y="3572820"/>
            <a:ext cx="4007956" cy="2401946"/>
            <a:chOff x="2322112" y="3572820"/>
            <a:chExt cx="4007956" cy="2401946"/>
          </a:xfrm>
        </p:grpSpPr>
        <p:grpSp>
          <p:nvGrpSpPr>
            <p:cNvPr id="31" name="Group 19"/>
            <p:cNvGrpSpPr>
              <a:grpSpLocks/>
            </p:cNvGrpSpPr>
            <p:nvPr/>
          </p:nvGrpSpPr>
          <p:grpSpPr bwMode="auto">
            <a:xfrm>
              <a:off x="2322112" y="3572820"/>
              <a:ext cx="3402016" cy="1367952"/>
              <a:chOff x="1142" y="1173"/>
              <a:chExt cx="2214" cy="885"/>
            </a:xfrm>
          </p:grpSpPr>
          <p:sp>
            <p:nvSpPr>
              <p:cNvPr id="32" name="Text Box 20"/>
              <p:cNvSpPr txBox="1">
                <a:spLocks noChangeArrowheads="1"/>
              </p:cNvSpPr>
              <p:nvPr/>
            </p:nvSpPr>
            <p:spPr bwMode="auto">
              <a:xfrm>
                <a:off x="1146" y="1825"/>
                <a:ext cx="66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dirty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rPr>
                  <a:t>Température</a:t>
                </a:r>
              </a:p>
            </p:txBody>
          </p:sp>
          <p:grpSp>
            <p:nvGrpSpPr>
              <p:cNvPr id="33" name="Group 21"/>
              <p:cNvGrpSpPr>
                <a:grpSpLocks/>
              </p:cNvGrpSpPr>
              <p:nvPr/>
            </p:nvGrpSpPr>
            <p:grpSpPr bwMode="auto">
              <a:xfrm>
                <a:off x="1142" y="1173"/>
                <a:ext cx="2214" cy="643"/>
                <a:chOff x="1142" y="1173"/>
                <a:chExt cx="2214" cy="643"/>
              </a:xfrm>
            </p:grpSpPr>
            <p:sp>
              <p:nvSpPr>
                <p:cNvPr id="34" name="Freeform 22"/>
                <p:cNvSpPr>
                  <a:spLocks/>
                </p:cNvSpPr>
                <p:nvPr/>
              </p:nvSpPr>
              <p:spPr bwMode="auto">
                <a:xfrm>
                  <a:off x="1142" y="1173"/>
                  <a:ext cx="2214" cy="643"/>
                </a:xfrm>
                <a:custGeom>
                  <a:avLst/>
                  <a:gdLst>
                    <a:gd name="T0" fmla="*/ 0 w 2157"/>
                    <a:gd name="T1" fmla="*/ 975 h 1006"/>
                    <a:gd name="T2" fmla="*/ 954 w 2157"/>
                    <a:gd name="T3" fmla="*/ 939 h 1006"/>
                    <a:gd name="T4" fmla="*/ 1773 w 2157"/>
                    <a:gd name="T5" fmla="*/ 576 h 1006"/>
                    <a:gd name="T6" fmla="*/ 2157 w 2157"/>
                    <a:gd name="T7" fmla="*/ 0 h 10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57"/>
                    <a:gd name="T13" fmla="*/ 0 h 1006"/>
                    <a:gd name="T14" fmla="*/ 2157 w 2157"/>
                    <a:gd name="T15" fmla="*/ 1006 h 10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57" h="1006">
                      <a:moveTo>
                        <a:pt x="0" y="975"/>
                      </a:moveTo>
                      <a:cubicBezTo>
                        <a:pt x="159" y="969"/>
                        <a:pt x="659" y="1006"/>
                        <a:pt x="954" y="939"/>
                      </a:cubicBezTo>
                      <a:cubicBezTo>
                        <a:pt x="1249" y="872"/>
                        <a:pt x="1573" y="732"/>
                        <a:pt x="1773" y="576"/>
                      </a:cubicBezTo>
                      <a:cubicBezTo>
                        <a:pt x="1973" y="420"/>
                        <a:pt x="2069" y="164"/>
                        <a:pt x="2157" y="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3300"/>
                  </a:solidFill>
                  <a:prstDash val="dashDot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  <p:sp>
              <p:nvSpPr>
                <p:cNvPr id="3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933" y="1543"/>
                  <a:ext cx="232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b="1" dirty="0" err="1">
                      <a:solidFill>
                        <a:srgbClr val="FF3300"/>
                      </a:solidFill>
                      <a:latin typeface="Calibri Light" panose="020F0302020204030204" pitchFamily="34" charset="0"/>
                      <a:ea typeface="+mn-ea"/>
                    </a:rPr>
                    <a:t>Ete</a:t>
                  </a:r>
                  <a:endParaRPr lang="fr-FR" b="1" dirty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36" name="Group 24"/>
            <p:cNvGrpSpPr>
              <a:grpSpLocks/>
            </p:cNvGrpSpPr>
            <p:nvPr/>
          </p:nvGrpSpPr>
          <p:grpSpPr bwMode="auto">
            <a:xfrm>
              <a:off x="2591237" y="5011094"/>
              <a:ext cx="3738831" cy="963672"/>
              <a:chOff x="1251" y="2079"/>
              <a:chExt cx="2637" cy="746"/>
            </a:xfrm>
          </p:grpSpPr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1251" y="2079"/>
                <a:ext cx="2637" cy="720"/>
              </a:xfrm>
              <a:custGeom>
                <a:avLst/>
                <a:gdLst>
                  <a:gd name="T0" fmla="*/ 0 w 2637"/>
                  <a:gd name="T1" fmla="*/ 0 h 720"/>
                  <a:gd name="T2" fmla="*/ 963 w 2637"/>
                  <a:gd name="T3" fmla="*/ 54 h 720"/>
                  <a:gd name="T4" fmla="*/ 1818 w 2637"/>
                  <a:gd name="T5" fmla="*/ 243 h 720"/>
                  <a:gd name="T6" fmla="*/ 2637 w 2637"/>
                  <a:gd name="T7" fmla="*/ 720 h 7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37"/>
                  <a:gd name="T13" fmla="*/ 0 h 720"/>
                  <a:gd name="T14" fmla="*/ 2637 w 2637"/>
                  <a:gd name="T15" fmla="*/ 720 h 7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37" h="720">
                    <a:moveTo>
                      <a:pt x="0" y="0"/>
                    </a:moveTo>
                    <a:cubicBezTo>
                      <a:pt x="160" y="9"/>
                      <a:pt x="660" y="13"/>
                      <a:pt x="963" y="54"/>
                    </a:cubicBezTo>
                    <a:cubicBezTo>
                      <a:pt x="1266" y="95"/>
                      <a:pt x="1539" y="132"/>
                      <a:pt x="1818" y="243"/>
                    </a:cubicBezTo>
                    <a:cubicBezTo>
                      <a:pt x="2097" y="354"/>
                      <a:pt x="2467" y="621"/>
                      <a:pt x="2637" y="720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fr-FR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endParaRPr>
              </a:p>
            </p:txBody>
          </p:sp>
          <p:sp>
            <p:nvSpPr>
              <p:cNvPr id="38" name="Text Box 26"/>
              <p:cNvSpPr txBox="1">
                <a:spLocks noChangeArrowheads="1"/>
              </p:cNvSpPr>
              <p:nvPr/>
            </p:nvSpPr>
            <p:spPr bwMode="auto">
              <a:xfrm>
                <a:off x="3264" y="2592"/>
                <a:ext cx="32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b="1" dirty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rPr>
                  <a:t>Hiver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658572" y="3241998"/>
            <a:ext cx="858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</a:rPr>
              <a:t>Salinité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6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Les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facteurs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structurants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de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l’habitat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smtClean="0"/>
              <a:t>Un estuaire, comment ça marche ?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1730335" cy="7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79512" y="185718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Gradients de salinité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3573205"/>
            <a:ext cx="3520188" cy="22193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436096" y="2732301"/>
            <a:ext cx="2574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Variations saisonnières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524328" y="3573205"/>
            <a:ext cx="432048" cy="1331018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452320" y="5662989"/>
            <a:ext cx="86409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Faibles débits</a:t>
            </a:r>
            <a:r>
              <a:rPr kumimoji="0" lang="fr-FR" sz="1200" b="0" i="0" u="none" strike="noStrike" kern="1200" cap="none" spc="0" normalizeH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fluviaux</a:t>
            </a: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251520" y="2738573"/>
            <a:ext cx="4487042" cy="3667776"/>
            <a:chOff x="251520" y="2738573"/>
            <a:chExt cx="4487042" cy="3667776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/>
            <a:srcRect l="26547" t="24985" r="23175" b="21016"/>
            <a:stretch>
              <a:fillRect/>
            </a:stretch>
          </p:blipFill>
          <p:spPr bwMode="auto">
            <a:xfrm>
              <a:off x="251520" y="3212976"/>
              <a:ext cx="4398837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187624" y="2738573"/>
              <a:ext cx="2264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600" i="1" u="sng" dirty="0" smtClean="0">
                  <a:solidFill>
                    <a:srgbClr val="003A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Light" panose="020F0302020204030204" pitchFamily="34" charset="0"/>
                </a:rPr>
                <a:t>Différents gradients</a:t>
              </a:r>
              <a:endParaRPr lang="fr-FR" sz="1600" i="1" u="sng" dirty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5423" y="6129350"/>
              <a:ext cx="16331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McLusky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&amp; Elliott 2006 </a:t>
              </a:r>
              <a:endParaRPr lang="fr-FR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44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5|7.9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5.9|1.8|21.2|40.7|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|10|1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|10|1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3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1.5|12.9|35.7|74.7"/>
</p:tagLst>
</file>

<file path=ppt/theme/theme1.xml><?xml version="1.0" encoding="utf-8"?>
<a:theme xmlns:a="http://schemas.openxmlformats.org/drawingml/2006/main" name="3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Trebuchet MS"/>
        <a:ea typeface="ＭＳ Ｐゴシック"/>
        <a:cs typeface="ＭＳ Ｐゴシック"/>
      </a:majorFont>
      <a:minorFont>
        <a:latin typeface="Century Gothic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RSTEA-secondaire-OCEAN-Dec2014">
  <a:themeElements>
    <a:clrScheme name="IRSTEA">
      <a:dk1>
        <a:srgbClr val="003A80"/>
      </a:dk1>
      <a:lt1>
        <a:sysClr val="window" lastClr="FFFFFF"/>
      </a:lt1>
      <a:dk2>
        <a:srgbClr val="009EE0"/>
      </a:dk2>
      <a:lt2>
        <a:srgbClr val="9293A1"/>
      </a:lt2>
      <a:accent1>
        <a:srgbClr val="A4C400"/>
      </a:accent1>
      <a:accent2>
        <a:srgbClr val="E95B0C"/>
      </a:accent2>
      <a:accent3>
        <a:srgbClr val="AA856B"/>
      </a:accent3>
      <a:accent4>
        <a:srgbClr val="85CCD1"/>
      </a:accent4>
      <a:accent5>
        <a:srgbClr val="702283"/>
      </a:accent5>
      <a:accent6>
        <a:srgbClr val="AF1280"/>
      </a:accent6>
      <a:hlink>
        <a:srgbClr val="009EE0"/>
      </a:hlink>
      <a:folHlink>
        <a:srgbClr val="A4C400"/>
      </a:folHlink>
    </a:clrScheme>
    <a:fontScheme name="IRST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2"/>
            </a:solidFill>
            <a:effectLst/>
            <a:uLnTx/>
            <a:uFillTx/>
            <a:latin typeface="Arial Rounded MT Bold" pitchFamily="34" charset="0"/>
            <a:ea typeface="+mj-ea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IRSTEA-secondaire-OCEAN-Dec2014">
  <a:themeElements>
    <a:clrScheme name="IRSTEA">
      <a:dk1>
        <a:srgbClr val="003A80"/>
      </a:dk1>
      <a:lt1>
        <a:sysClr val="window" lastClr="FFFFFF"/>
      </a:lt1>
      <a:dk2>
        <a:srgbClr val="009EE0"/>
      </a:dk2>
      <a:lt2>
        <a:srgbClr val="9293A1"/>
      </a:lt2>
      <a:accent1>
        <a:srgbClr val="A4C400"/>
      </a:accent1>
      <a:accent2>
        <a:srgbClr val="E95B0C"/>
      </a:accent2>
      <a:accent3>
        <a:srgbClr val="AA856B"/>
      </a:accent3>
      <a:accent4>
        <a:srgbClr val="85CCD1"/>
      </a:accent4>
      <a:accent5>
        <a:srgbClr val="702283"/>
      </a:accent5>
      <a:accent6>
        <a:srgbClr val="AF1280"/>
      </a:accent6>
      <a:hlink>
        <a:srgbClr val="009EE0"/>
      </a:hlink>
      <a:folHlink>
        <a:srgbClr val="A4C400"/>
      </a:folHlink>
    </a:clrScheme>
    <a:fontScheme name="IRST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2"/>
            </a:solidFill>
            <a:effectLst/>
            <a:uLnTx/>
            <a:uFillTx/>
            <a:latin typeface="Arial Rounded MT Bold" pitchFamily="34" charset="0"/>
            <a:ea typeface="+mj-ea"/>
            <a:cs typeface="Arial" panose="020B06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8916</TotalTime>
  <Words>2510</Words>
  <Application>Microsoft Office PowerPoint</Application>
  <PresentationFormat>Affichage à l'écran (4:3)</PresentationFormat>
  <Paragraphs>524</Paragraphs>
  <Slides>48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65" baseType="lpstr">
      <vt:lpstr>ＭＳ Ｐゴシック</vt:lpstr>
      <vt:lpstr>Arial</vt:lpstr>
      <vt:lpstr>Arial Narrow</vt:lpstr>
      <vt:lpstr>Arial Rounded MT Bold</vt:lpstr>
      <vt:lpstr>Calibri</vt:lpstr>
      <vt:lpstr>Calibri Light</vt:lpstr>
      <vt:lpstr>Century Gothic</vt:lpstr>
      <vt:lpstr>Courier New</vt:lpstr>
      <vt:lpstr>Symbol</vt:lpstr>
      <vt:lpstr>Times New Roman</vt:lpstr>
      <vt:lpstr>Trebuchet MS</vt:lpstr>
      <vt:lpstr>Wingdings</vt:lpstr>
      <vt:lpstr>3_Modèle par défaut</vt:lpstr>
      <vt:lpstr>IRSTEA-secondaire-OCEAN-Dec2014</vt:lpstr>
      <vt:lpstr>2_IRSTEA-secondaire-OCEAN-Dec2014</vt:lpstr>
      <vt:lpstr>Image bitmap</vt:lpstr>
      <vt:lpstr>Graphique</vt:lpstr>
      <vt:lpstr>UE ‘Océnanologie Biologique’ Les poissons dans les estuaires</vt:lpstr>
      <vt:lpstr>Support pédagogique</vt:lpstr>
      <vt:lpstr>Objectifs pédagogiques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Présentation PowerPoint</vt:lpstr>
      <vt:lpstr>Théorie des filtres environnementaux (Tonn et al., 1990; Keddy, 1992; Barbault, 1993)</vt:lpstr>
      <vt:lpstr>Digression</vt:lpstr>
      <vt:lpstr>De la morphologie à l’écologie Principaux traits biologiques : morphologie - forme</vt:lpstr>
      <vt:lpstr>De la morphologie à l’écologie Principaux traits biologiques : types de nage (1)</vt:lpstr>
      <vt:lpstr>De la morphologie à l’écologie Principaux traits biologiques : types de nage (2)</vt:lpstr>
      <vt:lpstr>De la morphologie à l’écologie Position dans la colonne d’eau</vt:lpstr>
      <vt:lpstr>De la morphologie à l’écologie Position dans la colonne d’eau… et alimentation</vt:lpstr>
      <vt:lpstr>Diversité taxinomique </vt:lpstr>
      <vt:lpstr>Des guildes écologiques variées Différents groupes … différentes utilisations de l’estuaire</vt:lpstr>
      <vt:lpstr>Des guildes écologiques variées Les espèces marines</vt:lpstr>
      <vt:lpstr>Des guildes écologiques variées Les espèces marines</vt:lpstr>
      <vt:lpstr>Des guildes écologiques variées Les espèces amphihalines</vt:lpstr>
      <vt:lpstr>Des guildes écologiques variées Les poissons d’eau douce</vt:lpstr>
      <vt:lpstr>Variabilité dans le temps et l’espace  Un habitat-clé transitoire </vt:lpstr>
      <vt:lpstr>Variabilité dans le temps et l’espace Variabilité intra-estuarienne (1) </vt:lpstr>
      <vt:lpstr>Variabilité dans le temps et l’espace Variabilité intra-estuarienne (2) </vt:lpstr>
      <vt:lpstr>Variabilité dans le temps et l’espace Variabilité inter-estuarienne (1) </vt:lpstr>
      <vt:lpstr>Variabilité dans le temps et l’espace Variabilité inter-estuarienne (2) </vt:lpstr>
      <vt:lpstr>Variabilité dans le temps et l’espace Variabilité intra-estuarienne (4) </vt:lpstr>
      <vt:lpstr>Variabilité dans le temps et l’espace Variabilité saisonnière </vt:lpstr>
      <vt:lpstr>L’utilisation des estuaires par les poissons Synthèse</vt:lpstr>
      <vt:lpstr>Pour résumer</vt:lpstr>
      <vt:lpstr>Présentation PowerPoint</vt:lpstr>
      <vt:lpstr>Trajectoires des EE</vt:lpstr>
      <vt:lpstr>Les changements globaux dans les EE</vt:lpstr>
      <vt:lpstr>Les changements globaux dans les EE</vt:lpstr>
      <vt:lpstr>Conséquences sur les peuplements sur 30 ans</vt:lpstr>
      <vt:lpstr>Conséquences sur les peuplements sur 30 ans</vt:lpstr>
      <vt:lpstr>Conséquences sur les peuplements sur 30 ans</vt:lpstr>
      <vt:lpstr>Trente ans de changements</vt:lpstr>
      <vt:lpstr>Présentation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Lobry Jérémy</dc:creator>
  <cp:lastModifiedBy>Florence</cp:lastModifiedBy>
  <cp:revision>484</cp:revision>
  <cp:lastPrinted>2009-04-24T08:11:20Z</cp:lastPrinted>
  <dcterms:created xsi:type="dcterms:W3CDTF">2009-04-24T08:04:22Z</dcterms:created>
  <dcterms:modified xsi:type="dcterms:W3CDTF">2020-10-13T07:48:44Z</dcterms:modified>
</cp:coreProperties>
</file>